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notesMasterIdLst>
    <p:notesMasterId r:id="rId27"/>
  </p:notesMasterIdLst>
  <p:sldIdLst>
    <p:sldId id="256" r:id="rId2"/>
    <p:sldId id="257" r:id="rId3"/>
    <p:sldId id="258" r:id="rId4"/>
    <p:sldId id="267" r:id="rId5"/>
    <p:sldId id="280" r:id="rId6"/>
    <p:sldId id="272" r:id="rId7"/>
    <p:sldId id="283" r:id="rId8"/>
    <p:sldId id="285" r:id="rId9"/>
    <p:sldId id="284" r:id="rId10"/>
    <p:sldId id="286" r:id="rId11"/>
    <p:sldId id="287" r:id="rId12"/>
    <p:sldId id="288" r:id="rId13"/>
    <p:sldId id="273" r:id="rId14"/>
    <p:sldId id="259" r:id="rId15"/>
    <p:sldId id="277" r:id="rId16"/>
    <p:sldId id="260" r:id="rId17"/>
    <p:sldId id="268" r:id="rId18"/>
    <p:sldId id="274" r:id="rId19"/>
    <p:sldId id="275" r:id="rId20"/>
    <p:sldId id="290" r:id="rId21"/>
    <p:sldId id="278" r:id="rId22"/>
    <p:sldId id="289" r:id="rId23"/>
    <p:sldId id="279" r:id="rId24"/>
    <p:sldId id="291" r:id="rId25"/>
    <p:sldId id="292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671" autoAdjust="0"/>
  </p:normalViewPr>
  <p:slideViewPr>
    <p:cSldViewPr>
      <p:cViewPr>
        <p:scale>
          <a:sx n="67" d="100"/>
          <a:sy n="67" d="100"/>
        </p:scale>
        <p:origin x="-2904" y="-81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60" y="678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0CE65B-D942-4C49-B8AB-BDFF36EE4B28}" type="datetimeFigureOut">
              <a:rPr lang="" smtClean="0"/>
              <a:pPr/>
              <a:t>03/03/2025</a:t>
            </a:fld>
            <a:endParaRPr lang="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E8BBF1-5F41-4656-BE54-D4EFBB42BF2E}" type="slidenum">
              <a:rPr lang="" smtClean="0"/>
              <a:pPr/>
              <a:t>‹#›</a:t>
            </a:fld>
            <a:endParaRPr lang=""/>
          </a:p>
        </p:txBody>
      </p:sp>
    </p:spTree>
    <p:extLst>
      <p:ext uri="{BB962C8B-B14F-4D97-AF65-F5344CB8AC3E}">
        <p14:creationId xmlns:p14="http://schemas.microsoft.com/office/powerpoint/2010/main" xmlns="" val="14999541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E8BBF1-5F41-4656-BE54-D4EFBB42BF2E}" type="slidenum">
              <a:rPr lang="" smtClean="0"/>
              <a:pPr/>
              <a:t>19</a:t>
            </a:fld>
            <a:endParaRPr lang=""/>
          </a:p>
        </p:txBody>
      </p:sp>
    </p:spTree>
    <p:extLst>
      <p:ext uri="{BB962C8B-B14F-4D97-AF65-F5344CB8AC3E}">
        <p14:creationId xmlns:p14="http://schemas.microsoft.com/office/powerpoint/2010/main" xmlns="" val="29343836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828800" y="3159760"/>
            <a:ext cx="457200" cy="1034129"/>
          </a:xfrm>
          <a:prstGeom prst="rect">
            <a:avLst/>
          </a:prstGeom>
          <a:noFill/>
        </p:spPr>
        <p:txBody>
          <a:bodyPr wrap="square" lIns="0" tIns="9144" rIns="0" bIns="9144" rtlCol="0" anchor="ctr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7240" y="1219200"/>
            <a:ext cx="7543800" cy="2152650"/>
          </a:xfrm>
        </p:spPr>
        <p:txBody>
          <a:bodyPr>
            <a:noAutofit/>
          </a:bodyPr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33600" y="3375491"/>
            <a:ext cx="6172200" cy="685800"/>
          </a:xfrm>
        </p:spPr>
        <p:txBody>
          <a:bodyPr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03.03.2025</a:t>
            </a:fld>
            <a:endParaRPr lang="ru-RU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33600" y="685801"/>
            <a:ext cx="5791200" cy="3505199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03.03.2025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09600" y="609601"/>
            <a:ext cx="2133600" cy="51816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95600" y="685801"/>
            <a:ext cx="5029200" cy="45720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03.03.2025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03.03.2025</a:t>
            </a:fld>
            <a:endParaRPr lang="ru-RU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267200" y="4074497"/>
            <a:ext cx="457200" cy="101566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0" y="4267368"/>
            <a:ext cx="3733800" cy="731520"/>
          </a:xfrm>
        </p:spPr>
        <p:txBody>
          <a:bodyPr anchor="ctr"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03.03.2025</a:t>
            </a:fld>
            <a:endParaRPr lang="ru-RU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0" y="1905000"/>
            <a:ext cx="6035040" cy="2350008"/>
          </a:xfrm>
        </p:spPr>
        <p:txBody>
          <a:bodyPr/>
          <a:lstStyle>
            <a:lvl1pPr marL="0" algn="l" defTabSz="914400" rtl="0" eaLnBrk="1" latinLnBrk="0" hangingPunct="1">
              <a:spcBef>
                <a:spcPct val="0"/>
              </a:spcBef>
              <a:buNone/>
              <a:defRPr lang="en-US" sz="5400" b="0" kern="1200" cap="none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03.03.2025</a:t>
            </a:fld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1344168" y="658368"/>
            <a:ext cx="3273552" cy="3429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5029200" y="658368"/>
            <a:ext cx="3273552" cy="34321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112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44168" y="1371600"/>
            <a:ext cx="3276600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2920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29200" y="1371600"/>
            <a:ext cx="3273552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5664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78028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03.03.2025</a:t>
            </a:fld>
            <a:endParaRPr lang="ru-RU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03.03.2025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03.03.2025</a:t>
            </a:fld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328920" y="1774588"/>
            <a:ext cx="457200" cy="123110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8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8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1"/>
            <a:ext cx="4343400" cy="3429000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0" y="685801"/>
            <a:ext cx="2590800" cy="3429000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03.03.2025</a:t>
            </a:fld>
            <a:endParaRPr lang="ru-RU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219200" y="612775"/>
            <a:ext cx="6705600" cy="2546985"/>
          </a:xfr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743200" y="3453047"/>
            <a:ext cx="5029200" cy="720804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35352" y="3331464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03.03.2025</a:t>
            </a:fld>
            <a:endParaRPr lang="ru-RU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chemeClr val="accent6">
                  <a:lumMod val="50000"/>
                  <a:alpha val="36000"/>
                </a:schemeClr>
              </a:gs>
              <a:gs pos="100000">
                <a:schemeClr val="bg2">
                  <a:alpha val="1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 rot="19724275">
            <a:off x="1373221" y="1038440"/>
            <a:ext cx="7240620" cy="570698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7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 rot="17656910">
            <a:off x="-274211" y="1165875"/>
            <a:ext cx="5538472" cy="4480459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 rot="19724275">
            <a:off x="3277955" y="116854"/>
            <a:ext cx="6479362" cy="475475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7240" y="4876800"/>
            <a:ext cx="7543800" cy="914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33600" y="685801"/>
            <a:ext cx="6096000" cy="3657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5473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B4C71EC6-210F-42DE-9C53-41977AD35B3D}" type="datetimeFigureOut">
              <a:rPr lang="ru-RU" smtClean="0"/>
              <a:pPr/>
              <a:t>03.03.2025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22960" y="6154738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" y="5842000"/>
            <a:ext cx="2133600" cy="304800"/>
          </a:xfrm>
          <a:prstGeom prst="rect">
            <a:avLst/>
          </a:prstGeom>
        </p:spPr>
        <p:txBody>
          <a:bodyPr vert="horz" lIns="91440" tIns="45720" rIns="91440" bIns="9144" rtlCol="0" anchor="b"/>
          <a:lstStyle>
            <a:lvl1pPr algn="l">
              <a:defRPr sz="16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56032" algn="l" defTabSz="914400" rtl="0" eaLnBrk="1" latinLnBrk="0" hangingPunct="1">
        <a:spcBef>
          <a:spcPct val="20000"/>
        </a:spcBef>
        <a:spcAft>
          <a:spcPts val="0"/>
        </a:spcAft>
        <a:buSzPct val="60000"/>
        <a:buFont typeface="Wingdings" pitchFamily="2" charset="2"/>
        <a:buChar char=""/>
        <a:defRPr sz="21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6400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10058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7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371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6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64592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5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196596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6pPr>
      <a:lvl7pPr marL="22402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7pPr>
      <a:lvl8pPr marL="2514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8pPr>
      <a:lvl9pPr marL="28346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7" Type="http://schemas.openxmlformats.org/officeDocument/2006/relationships/image" Target="../media/image74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83.png"/><Relationship Id="rId7" Type="http://schemas.openxmlformats.org/officeDocument/2006/relationships/image" Target="../media/image87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7" Type="http://schemas.openxmlformats.org/officeDocument/2006/relationships/image" Target="../media/image94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11119" y="0"/>
            <a:ext cx="3492387" cy="1584176"/>
          </a:xfrm>
        </p:spPr>
        <p:txBody>
          <a:bodyPr>
            <a:noAutofit/>
          </a:bodyPr>
          <a:lstStyle/>
          <a:p>
            <a:pPr algn="ctr"/>
            <a:r>
              <a:rPr lang="uk-UA" sz="4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Педагогічне</a:t>
            </a:r>
            <a:br>
              <a:rPr lang="uk-UA" sz="4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</a:br>
            <a:r>
              <a:rPr lang="uk-UA" sz="4400" b="1" i="1" dirty="0" err="1" smtClean="0">
                <a:solidFill>
                  <a:schemeClr val="bg1"/>
                </a:solidFill>
                <a:cs typeface="Times New Roman" pitchFamily="18" charset="0"/>
              </a:rPr>
              <a:t>портфоліо</a:t>
            </a:r>
            <a:endParaRPr lang="ru-RU" sz="44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803507" y="2204864"/>
            <a:ext cx="4968552" cy="3456384"/>
          </a:xfrm>
        </p:spPr>
        <p:txBody>
          <a:bodyPr>
            <a:noAutofit/>
          </a:bodyPr>
          <a:lstStyle/>
          <a:p>
            <a:pPr algn="ctr"/>
            <a:r>
              <a:rPr lang="uk-UA" sz="3200" b="1" i="1" dirty="0" smtClean="0">
                <a:latin typeface="Times New Roman" pitchFamily="18" charset="0"/>
                <a:cs typeface="Times New Roman" pitchFamily="18" charset="0"/>
              </a:rPr>
              <a:t>Хмельницький заклад дошкільної  освіти                    №26 «Кульбабка»</a:t>
            </a:r>
          </a:p>
          <a:p>
            <a:pPr algn="ctr"/>
            <a:endParaRPr lang="uk-UA" sz="2800" i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uk-UA" sz="28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4800" b="1" i="1" dirty="0" err="1" smtClean="0">
                <a:latin typeface="Times New Roman" pitchFamily="18" charset="0"/>
                <a:cs typeface="Times New Roman" pitchFamily="18" charset="0"/>
              </a:rPr>
              <a:t>Мендрик</a:t>
            </a:r>
            <a:r>
              <a:rPr lang="uk-UA" sz="4800" b="1" i="1" dirty="0" smtClean="0">
                <a:latin typeface="Times New Roman" pitchFamily="18" charset="0"/>
                <a:cs typeface="Times New Roman" pitchFamily="18" charset="0"/>
              </a:rPr>
              <a:t> Наталія </a:t>
            </a:r>
            <a:r>
              <a:rPr lang="uk-UA" sz="4800" b="1" i="1" dirty="0" smtClean="0">
                <a:latin typeface="Times New Roman" pitchFamily="18" charset="0"/>
                <a:cs typeface="Times New Roman" pitchFamily="18" charset="0"/>
              </a:rPr>
              <a:t>Леонідівна</a:t>
            </a:r>
            <a:endParaRPr lang="en-US" sz="2800" b="1" i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uk-UA" sz="3600" i="1" dirty="0" smtClean="0">
                <a:latin typeface="Times New Roman" pitchFamily="18" charset="0"/>
                <a:cs typeface="Times New Roman" pitchFamily="18" charset="0"/>
              </a:rPr>
              <a:t>Вихователь</a:t>
            </a:r>
            <a:endParaRPr lang="uk-UA" sz="3600" i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8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9512" y="2204864"/>
            <a:ext cx="3672407" cy="4104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670610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77240" y="5589240"/>
            <a:ext cx="7323152" cy="1152128"/>
          </a:xfrm>
        </p:spPr>
        <p:txBody>
          <a:bodyPr/>
          <a:lstStyle/>
          <a:p>
            <a:r>
              <a:rPr lang="ru-RU" sz="2000" b="1" i="1" dirty="0" smtClean="0">
                <a:solidFill>
                  <a:prstClr val="white"/>
                </a:solidFill>
                <a:effectLst/>
              </a:rPr>
              <a:t>   </a:t>
            </a:r>
            <a:r>
              <a:rPr lang="ru-RU" sz="2000" b="1" i="1" dirty="0" err="1" smtClean="0">
                <a:solidFill>
                  <a:prstClr val="white"/>
                </a:solidFill>
                <a:effectLst/>
              </a:rPr>
              <a:t>Використання</a:t>
            </a:r>
            <a:r>
              <a:rPr lang="ru-RU" sz="2000" b="1" i="1" dirty="0" smtClean="0">
                <a:solidFill>
                  <a:prstClr val="white"/>
                </a:solidFill>
                <a:effectLst/>
              </a:rPr>
              <a:t> </a:t>
            </a:r>
            <a:r>
              <a:rPr lang="ru-RU" sz="2000" b="1" i="1" dirty="0" err="1">
                <a:solidFill>
                  <a:prstClr val="white"/>
                </a:solidFill>
                <a:effectLst/>
              </a:rPr>
              <a:t>дидактичних</a:t>
            </a:r>
            <a:r>
              <a:rPr lang="ru-RU" sz="2000" b="1" i="1" dirty="0">
                <a:solidFill>
                  <a:prstClr val="white"/>
                </a:solidFill>
                <a:effectLst/>
              </a:rPr>
              <a:t> </a:t>
            </a:r>
            <a:r>
              <a:rPr lang="ru-RU" sz="2000" b="1" i="1" dirty="0" err="1">
                <a:solidFill>
                  <a:prstClr val="white"/>
                </a:solidFill>
                <a:effectLst/>
              </a:rPr>
              <a:t>ігор</a:t>
            </a:r>
            <a:r>
              <a:rPr lang="ru-RU" sz="2000" b="1" i="1" dirty="0">
                <a:solidFill>
                  <a:prstClr val="white"/>
                </a:solidFill>
                <a:effectLst/>
              </a:rPr>
              <a:t> для </a:t>
            </a:r>
            <a:r>
              <a:rPr lang="ru-RU" sz="2000" b="1" i="1" dirty="0" err="1">
                <a:solidFill>
                  <a:prstClr val="white"/>
                </a:solidFill>
                <a:effectLst/>
              </a:rPr>
              <a:t>розвитку</a:t>
            </a:r>
            <a:r>
              <a:rPr lang="ru-RU" sz="2000" b="1" i="1" dirty="0">
                <a:solidFill>
                  <a:prstClr val="white"/>
                </a:solidFill>
                <a:effectLst/>
              </a:rPr>
              <a:t> </a:t>
            </a:r>
            <a:r>
              <a:rPr lang="ru-RU" sz="2000" b="1" i="1" dirty="0" err="1">
                <a:solidFill>
                  <a:prstClr val="white"/>
                </a:solidFill>
                <a:effectLst/>
              </a:rPr>
              <a:t>спостережливості</a:t>
            </a:r>
            <a:r>
              <a:rPr lang="ru-RU" sz="2000" b="1" i="1" dirty="0">
                <a:solidFill>
                  <a:prstClr val="white"/>
                </a:solidFill>
                <a:effectLst/>
              </a:rPr>
              <a:t>, </a:t>
            </a:r>
            <a:r>
              <a:rPr lang="ru-RU" sz="2000" b="1" i="1" dirty="0" err="1">
                <a:solidFill>
                  <a:prstClr val="white"/>
                </a:solidFill>
                <a:effectLst/>
              </a:rPr>
              <a:t>уяви</a:t>
            </a:r>
            <a:r>
              <a:rPr lang="ru-RU" sz="2000" b="1" i="1" dirty="0">
                <a:solidFill>
                  <a:prstClr val="white"/>
                </a:solidFill>
                <a:effectLst/>
              </a:rPr>
              <a:t>, </a:t>
            </a:r>
            <a:r>
              <a:rPr lang="ru-RU" sz="2000" b="1" i="1" dirty="0" err="1">
                <a:solidFill>
                  <a:prstClr val="white"/>
                </a:solidFill>
                <a:effectLst/>
              </a:rPr>
              <a:t>пам'яті</a:t>
            </a:r>
            <a:r>
              <a:rPr lang="ru-RU" sz="2000" b="1" i="1" dirty="0">
                <a:solidFill>
                  <a:prstClr val="white"/>
                </a:solidFill>
                <a:effectLst/>
              </a:rPr>
              <a:t>, </a:t>
            </a:r>
            <a:r>
              <a:rPr lang="ru-RU" sz="2000" b="1" i="1" dirty="0" err="1">
                <a:solidFill>
                  <a:prstClr val="white"/>
                </a:solidFill>
                <a:effectLst/>
              </a:rPr>
              <a:t>мислення</a:t>
            </a:r>
            <a:r>
              <a:rPr lang="ru-RU" sz="2000" b="1" i="1" dirty="0">
                <a:solidFill>
                  <a:prstClr val="white"/>
                </a:solidFill>
                <a:effectLst/>
              </a:rPr>
              <a:t>, </a:t>
            </a:r>
            <a:r>
              <a:rPr lang="ru-RU" sz="2000" b="1" i="1" dirty="0" err="1">
                <a:solidFill>
                  <a:prstClr val="white"/>
                </a:solidFill>
                <a:effectLst/>
              </a:rPr>
              <a:t>мовлення</a:t>
            </a:r>
            <a:r>
              <a:rPr lang="ru-RU" sz="2000" b="1" i="1" dirty="0">
                <a:solidFill>
                  <a:prstClr val="white"/>
                </a:solidFill>
                <a:effectLst/>
              </a:rPr>
              <a:t>, </a:t>
            </a:r>
            <a:r>
              <a:rPr lang="ru-RU" sz="2000" b="1" i="1" dirty="0" err="1">
                <a:solidFill>
                  <a:prstClr val="white"/>
                </a:solidFill>
                <a:effectLst/>
              </a:rPr>
              <a:t>сенсорних</a:t>
            </a:r>
            <a:r>
              <a:rPr lang="ru-RU" sz="2000" b="1" i="1" dirty="0">
                <a:solidFill>
                  <a:prstClr val="white"/>
                </a:solidFill>
                <a:effectLst/>
              </a:rPr>
              <a:t> </a:t>
            </a:r>
            <a:r>
              <a:rPr lang="ru-RU" sz="2000" b="1" i="1" dirty="0" err="1">
                <a:solidFill>
                  <a:prstClr val="white"/>
                </a:solidFill>
                <a:effectLst/>
              </a:rPr>
              <a:t>орієнтацій</a:t>
            </a:r>
            <a:r>
              <a:rPr lang="ru-RU" sz="2000" b="1" i="1" dirty="0">
                <a:solidFill>
                  <a:prstClr val="white"/>
                </a:solidFill>
                <a:effectLst/>
              </a:rPr>
              <a:t> </a:t>
            </a:r>
            <a:r>
              <a:rPr lang="ru-RU" sz="2000" b="1" i="1" dirty="0" err="1">
                <a:solidFill>
                  <a:prstClr val="white"/>
                </a:solidFill>
                <a:effectLst/>
              </a:rPr>
              <a:t>дітей</a:t>
            </a:r>
            <a:r>
              <a:rPr lang="ru-RU" sz="2000" b="1" i="1" dirty="0">
                <a:solidFill>
                  <a:prstClr val="white"/>
                </a:solidFill>
                <a:effectLst/>
              </a:rPr>
              <a:t> у </a:t>
            </a:r>
            <a:r>
              <a:rPr lang="ru-RU" sz="2000" b="1" i="1" dirty="0" err="1">
                <a:solidFill>
                  <a:prstClr val="white"/>
                </a:solidFill>
                <a:effectLst/>
              </a:rPr>
              <a:t>розмірах</a:t>
            </a:r>
            <a:r>
              <a:rPr lang="ru-RU" sz="2000" b="1" i="1" dirty="0">
                <a:solidFill>
                  <a:prstClr val="white"/>
                </a:solidFill>
                <a:effectLst/>
              </a:rPr>
              <a:t>, формах та </a:t>
            </a:r>
            <a:r>
              <a:rPr lang="ru-RU" sz="2000" b="1" i="1" dirty="0" err="1">
                <a:solidFill>
                  <a:prstClr val="white"/>
                </a:solidFill>
                <a:effectLst/>
              </a:rPr>
              <a:t>кольорах</a:t>
            </a:r>
            <a:r>
              <a:rPr lang="ru-RU" sz="2000" b="1" i="1" dirty="0">
                <a:solidFill>
                  <a:prstClr val="white"/>
                </a:solidFill>
                <a:effectLst/>
              </a:rPr>
              <a:t>.</a:t>
            </a:r>
            <a:endParaRPr lang="" sz="2000" b="1" i="1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82" y="116630"/>
            <a:ext cx="4248402" cy="2420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16630"/>
            <a:ext cx="4211536" cy="2420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82" y="2708920"/>
            <a:ext cx="4248402" cy="2664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708919"/>
            <a:ext cx="4211536" cy="2664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380218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77240" y="0"/>
            <a:ext cx="7543800" cy="2204864"/>
          </a:xfrm>
        </p:spPr>
        <p:txBody>
          <a:bodyPr/>
          <a:lstStyle/>
          <a:p>
            <a:r>
              <a:rPr lang="uk-UA" sz="4400" b="1" i="1" dirty="0" smtClean="0">
                <a:solidFill>
                  <a:schemeClr val="bg1"/>
                </a:solidFill>
              </a:rPr>
              <a:t>Поширення досвіду роботи по темі методичної розробки</a:t>
            </a:r>
            <a:endParaRPr lang="" sz="4400" b="1" i="1">
              <a:solidFill>
                <a:schemeClr val="bg1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73006" y="1556792"/>
            <a:ext cx="3096344" cy="2611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56196" y="1037295"/>
            <a:ext cx="2232248" cy="3130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23528" y="5409220"/>
            <a:ext cx="331236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88" lvl="0">
              <a:spcBef>
                <a:spcPct val="20000"/>
              </a:spcBef>
              <a:buSzPct val="60000"/>
            </a:pPr>
            <a:r>
              <a:rPr lang="uk-UA" sz="2800" b="1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Тиждень </a:t>
            </a:r>
            <a:r>
              <a:rPr lang="uk-UA" sz="2800" b="1" i="1" dirty="0" err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педмайстерності</a:t>
            </a:r>
            <a:r>
              <a:rPr lang="uk-UA" sz="2800" b="1" i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" sz="2800" b="1" i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07904" y="4437112"/>
            <a:ext cx="3672408" cy="216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93479"/>
            <a:ext cx="2988840" cy="203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548912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77240" y="260648"/>
            <a:ext cx="7543800" cy="1800200"/>
          </a:xfrm>
        </p:spPr>
        <p:txBody>
          <a:bodyPr/>
          <a:lstStyle/>
          <a:p>
            <a:r>
              <a:rPr lang="uk-UA" sz="2000" b="1" i="1" dirty="0" smtClean="0">
                <a:solidFill>
                  <a:prstClr val="white"/>
                </a:solidFill>
              </a:rPr>
              <a:t>Участь у ролі спікера </a:t>
            </a:r>
            <a:r>
              <a:rPr lang="uk-UA" sz="2000" b="1" i="1" dirty="0">
                <a:solidFill>
                  <a:prstClr val="white"/>
                </a:solidFill>
              </a:rPr>
              <a:t>на засіданні інтеграційної платформи  «Простір освітніх практик - 2025»</a:t>
            </a:r>
            <a:br>
              <a:rPr lang="uk-UA" sz="2000" b="1" i="1" dirty="0">
                <a:solidFill>
                  <a:prstClr val="white"/>
                </a:solidFill>
              </a:rPr>
            </a:br>
            <a:r>
              <a:rPr lang="uk-UA" sz="2000" b="1" i="1" dirty="0">
                <a:solidFill>
                  <a:prstClr val="white"/>
                </a:solidFill>
              </a:rPr>
              <a:t>Тема: «Україна в піснях, фарбах, казках (національно-патріотичне виховання дітей  дошкільного віку, сучасний погляд)</a:t>
            </a:r>
            <a:endParaRPr lang="" sz="2000" b="1" i="1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2060848"/>
            <a:ext cx="3448070" cy="1955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988840"/>
            <a:ext cx="3354650" cy="1907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43808" y="4077072"/>
            <a:ext cx="3168352" cy="24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557838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51520" y="0"/>
            <a:ext cx="8712967" cy="1772815"/>
          </a:xfrm>
        </p:spPr>
        <p:txBody>
          <a:bodyPr>
            <a:noAutofit/>
          </a:bodyPr>
          <a:lstStyle/>
          <a:p>
            <a:pPr marL="18288" indent="0" algn="ctr">
              <a:buNone/>
            </a:pPr>
            <a:r>
              <a:rPr lang="uk-UA" sz="4400" b="1" i="1" dirty="0" smtClean="0">
                <a:solidFill>
                  <a:schemeClr val="bg1"/>
                </a:solidFill>
              </a:rPr>
              <a:t>Участь у методичних, організаційно-педагогічних формах роботи</a:t>
            </a:r>
            <a:endParaRPr lang="ru-RU" sz="4400" b="1" i="1" dirty="0">
              <a:solidFill>
                <a:schemeClr val="bg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99634" y="1916832"/>
            <a:ext cx="2160240" cy="3490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909966"/>
            <a:ext cx="2376264" cy="3490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6134" y="1895118"/>
            <a:ext cx="3787799" cy="2088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6134" y="4230627"/>
            <a:ext cx="3816423" cy="2339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3639282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1079447"/>
            <a:ext cx="7488832" cy="117306"/>
          </a:xfrm>
        </p:spPr>
        <p:txBody>
          <a:bodyPr>
            <a:normAutofit fontScale="90000"/>
          </a:bodyPr>
          <a:lstStyle/>
          <a:p>
            <a:pPr lvl="0" algn="ctr">
              <a:spcBef>
                <a:spcPts val="600"/>
              </a:spcBef>
            </a:pPr>
            <a:r>
              <a:rPr lang="uk-UA" sz="2700" b="1" i="1" cap="none" dirty="0" smtClean="0">
                <a:latin typeface="+mn-lt"/>
                <a:ea typeface="+mn-ea"/>
                <a:cs typeface="Times New Roman" pitchFamily="18" charset="0"/>
              </a:rPr>
              <a:t/>
            </a:r>
            <a:br>
              <a:rPr lang="uk-UA" sz="2700" b="1" i="1" cap="none" dirty="0" smtClean="0">
                <a:latin typeface="+mn-lt"/>
                <a:ea typeface="+mn-ea"/>
                <a:cs typeface="Times New Roman" pitchFamily="18" charset="0"/>
              </a:rPr>
            </a:br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5" y="260648"/>
            <a:ext cx="3888432" cy="2592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94144"/>
            <a:ext cx="3961233" cy="25587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3429000"/>
            <a:ext cx="3875886" cy="2664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420988"/>
            <a:ext cx="3961233" cy="2664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637898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2158" y="332656"/>
            <a:ext cx="2520281" cy="3236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47864" y="332656"/>
            <a:ext cx="2448272" cy="3307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12160" y="332656"/>
            <a:ext cx="2520280" cy="3307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39752" y="4005064"/>
            <a:ext cx="4320480" cy="2520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842938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8008" y="188640"/>
            <a:ext cx="7467600" cy="1944216"/>
          </a:xfrm>
        </p:spPr>
        <p:txBody>
          <a:bodyPr>
            <a:noAutofit/>
          </a:bodyPr>
          <a:lstStyle/>
          <a:p>
            <a:pPr algn="ctr"/>
            <a:r>
              <a:rPr lang="uk-UA" sz="4400" b="1" i="1" dirty="0" smtClean="0">
                <a:solidFill>
                  <a:schemeClr val="bg1"/>
                </a:solidFill>
                <a:cs typeface="Times New Roman" pitchFamily="18" charset="0"/>
              </a:rPr>
              <a:t>Освітня діяльність з здобувачами освіти</a:t>
            </a:r>
            <a:br>
              <a:rPr lang="uk-UA" sz="4400" b="1" i="1" dirty="0" smtClean="0">
                <a:solidFill>
                  <a:schemeClr val="bg1"/>
                </a:solidFill>
                <a:cs typeface="Times New Roman" pitchFamily="18" charset="0"/>
              </a:rPr>
            </a:br>
            <a:endParaRPr lang="ru-RU" sz="4400" b="1" i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7280" y="1556792"/>
            <a:ext cx="2762552" cy="4354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772816"/>
            <a:ext cx="4041339" cy="2149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91880" y="4221088"/>
            <a:ext cx="4257363" cy="2306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7842839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6631"/>
            <a:ext cx="2664296" cy="3744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31840" y="130293"/>
            <a:ext cx="2736304" cy="3730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18756"/>
            <a:ext cx="3960440" cy="2664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30294"/>
            <a:ext cx="2952685" cy="3730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8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87396" y="4018756"/>
            <a:ext cx="4184352" cy="2664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9518667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139522"/>
            <a:ext cx="2664296" cy="3456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3873112"/>
            <a:ext cx="2664296" cy="2868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47864" y="158924"/>
            <a:ext cx="2520280" cy="3465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58924"/>
            <a:ext cx="2520280" cy="3436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59304" y="3908528"/>
            <a:ext cx="2693444" cy="2832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2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00193" y="3873112"/>
            <a:ext cx="2443090" cy="2868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05648903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121226"/>
            <a:ext cx="2448272" cy="3096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19872" y="205820"/>
            <a:ext cx="2376264" cy="301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6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00192" y="188640"/>
            <a:ext cx="2304256" cy="3096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7" name="Picture 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2422" y="3356992"/>
            <a:ext cx="2481386" cy="3312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8" name="Picture 1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19872" y="3359294"/>
            <a:ext cx="2376264" cy="3310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9" name="Picture 1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00193" y="3356992"/>
            <a:ext cx="2304256" cy="3283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93201844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55576" y="836712"/>
            <a:ext cx="7488832" cy="5976664"/>
          </a:xfrm>
        </p:spPr>
        <p:txBody>
          <a:bodyPr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uk-UA" sz="1800" b="1" i="1" dirty="0" smtClean="0">
                <a:latin typeface="Times New Roman" pitchFamily="18" charset="0"/>
                <a:ea typeface="Calibri"/>
                <a:cs typeface="Times New Roman" pitchFamily="18" charset="0"/>
              </a:rPr>
              <a:t>Дата народження: 9 вересня 1984 р.</a:t>
            </a:r>
          </a:p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uk-UA" sz="1800" b="1" i="1" dirty="0">
                <a:solidFill>
                  <a:prstClr val="white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Освіта: повна вища, </a:t>
            </a:r>
            <a:r>
              <a:rPr lang="uk-UA" sz="1800" b="1" i="1" dirty="0" smtClean="0">
                <a:solidFill>
                  <a:prstClr val="white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педагогічна</a:t>
            </a:r>
            <a:endParaRPr lang="uk-UA" sz="1800" b="1" i="1" dirty="0" smtClean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uk-UA" sz="1800" b="1" i="1" dirty="0" smtClean="0">
                <a:latin typeface="Times New Roman" pitchFamily="18" charset="0"/>
                <a:ea typeface="Calibri"/>
                <a:cs typeface="Times New Roman" pitchFamily="18" charset="0"/>
              </a:rPr>
              <a:t>Навчальний заклад, який закінчила: Хмельницька </a:t>
            </a:r>
            <a:r>
              <a:rPr lang="uk-UA" sz="1800" b="1" i="1" dirty="0" err="1" smtClean="0">
                <a:latin typeface="Times New Roman" pitchFamily="18" charset="0"/>
                <a:ea typeface="Calibri"/>
                <a:cs typeface="Times New Roman" pitchFamily="18" charset="0"/>
              </a:rPr>
              <a:t>гуманітарно</a:t>
            </a:r>
            <a:r>
              <a:rPr lang="uk-UA" sz="1800" b="1" i="1" dirty="0" smtClean="0">
                <a:latin typeface="Times New Roman" pitchFamily="18" charset="0"/>
                <a:ea typeface="Calibri"/>
                <a:cs typeface="Times New Roman" pitchFamily="18" charset="0"/>
              </a:rPr>
              <a:t>-педагогічна академія 2007 р.</a:t>
            </a:r>
          </a:p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uk-UA" sz="1800" b="1" i="1" dirty="0" smtClean="0">
                <a:latin typeface="Times New Roman" pitchFamily="18" charset="0"/>
                <a:ea typeface="Calibri"/>
                <a:cs typeface="Times New Roman" pitchFamily="18" charset="0"/>
              </a:rPr>
              <a:t>Фах за дипломом :</a:t>
            </a:r>
            <a:r>
              <a:rPr lang="uk-UA" sz="1800" b="1" i="1" dirty="0" smtClean="0">
                <a:solidFill>
                  <a:prstClr val="white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вчитель </a:t>
            </a:r>
            <a:r>
              <a:rPr lang="uk-UA" sz="1800" b="1" i="1" dirty="0">
                <a:solidFill>
                  <a:prstClr val="white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початкових класів та іноземної мови в початкових </a:t>
            </a:r>
            <a:r>
              <a:rPr lang="uk-UA" sz="1800" b="1" i="1" dirty="0" smtClean="0">
                <a:solidFill>
                  <a:prstClr val="white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класах</a:t>
            </a:r>
            <a:endParaRPr lang="uk-UA" sz="1800" b="1" i="1" dirty="0" smtClean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uk-UA" sz="1800" b="1" i="1" dirty="0" smtClean="0">
                <a:latin typeface="Times New Roman" pitchFamily="18" charset="0"/>
                <a:ea typeface="Calibri"/>
                <a:cs typeface="Times New Roman" pitchFamily="18" charset="0"/>
              </a:rPr>
              <a:t>Кваліфікаційна категорія: перша кваліфікаційна категорія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uk-UA" sz="1800" b="1" i="1" dirty="0" smtClean="0">
                <a:latin typeface="Times New Roman" pitchFamily="18" charset="0"/>
                <a:ea typeface="Calibri"/>
                <a:cs typeface="Times New Roman" pitchFamily="18" charset="0"/>
              </a:rPr>
              <a:t>Атестація: 2019-2020 р.</a:t>
            </a:r>
            <a:endParaRPr lang="ru-RU" sz="18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uk-UA" sz="1800" b="1" i="1" dirty="0" smtClean="0">
                <a:latin typeface="Times New Roman" pitchFamily="18" charset="0"/>
                <a:ea typeface="Calibri"/>
                <a:cs typeface="Times New Roman" pitchFamily="18" charset="0"/>
              </a:rPr>
              <a:t> Стаж педагогічної діяльності: 16  років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uk-UA" sz="1800" b="1" i="1" dirty="0">
                <a:latin typeface="Times New Roman" pitchFamily="18" charset="0"/>
                <a:ea typeface="Calibri"/>
                <a:cs typeface="Times New Roman" pitchFamily="18" charset="0"/>
              </a:rPr>
              <a:t>С</a:t>
            </a:r>
            <a:r>
              <a:rPr lang="uk-UA" sz="1800" b="1" i="1" dirty="0" smtClean="0">
                <a:latin typeface="Times New Roman" pitchFamily="18" charset="0"/>
                <a:ea typeface="Calibri"/>
                <a:cs typeface="Times New Roman" pitchFamily="18" charset="0"/>
              </a:rPr>
              <a:t>таж роботи на посаді: 6  років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uk-UA" sz="1800" b="1" i="1" dirty="0" smtClean="0">
                <a:latin typeface="Times New Roman" pitchFamily="18" charset="0"/>
                <a:ea typeface="Calibri"/>
                <a:cs typeface="Times New Roman" pitchFamily="18" charset="0"/>
              </a:rPr>
              <a:t>Електронна адреса: </a:t>
            </a:r>
            <a:r>
              <a:rPr lang="en-US" sz="1800" b="1" i="1" dirty="0" smtClean="0">
                <a:latin typeface="Times New Roman" pitchFamily="18" charset="0"/>
                <a:ea typeface="Calibri"/>
                <a:cs typeface="Times New Roman" pitchFamily="18" charset="0"/>
              </a:rPr>
              <a:t>nm</a:t>
            </a:r>
            <a:r>
              <a:rPr lang="uk-UA" sz="1800" b="1" i="1" dirty="0" smtClean="0">
                <a:latin typeface="Times New Roman" pitchFamily="18" charset="0"/>
                <a:ea typeface="Calibri"/>
                <a:cs typeface="Times New Roman" pitchFamily="18" charset="0"/>
              </a:rPr>
              <a:t>.</a:t>
            </a:r>
            <a:r>
              <a:rPr lang="en-US" sz="1800" b="1" i="1" dirty="0" err="1" smtClean="0">
                <a:latin typeface="Times New Roman" pitchFamily="18" charset="0"/>
                <a:ea typeface="Calibri"/>
                <a:cs typeface="Times New Roman" pitchFamily="18" charset="0"/>
              </a:rPr>
              <a:t>mendrik@gmail</a:t>
            </a:r>
            <a:r>
              <a:rPr lang="uk-UA" sz="1800" b="1" i="1" dirty="0" smtClean="0">
                <a:latin typeface="Times New Roman" pitchFamily="18" charset="0"/>
                <a:ea typeface="Calibri"/>
                <a:cs typeface="Times New Roman" pitchFamily="18" charset="0"/>
              </a:rPr>
              <a:t>.</a:t>
            </a:r>
            <a:r>
              <a:rPr lang="en-US" sz="1800" b="1" i="1" dirty="0" smtClean="0">
                <a:latin typeface="Times New Roman" pitchFamily="18" charset="0"/>
                <a:ea typeface="Calibri"/>
                <a:cs typeface="Times New Roman" pitchFamily="18" charset="0"/>
              </a:rPr>
              <a:t>com</a:t>
            </a:r>
            <a:endParaRPr lang="ru-RU" sz="60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0"/>
            <a:ext cx="7128792" cy="1124744"/>
          </a:xfrm>
        </p:spPr>
        <p:txBody>
          <a:bodyPr>
            <a:normAutofit fontScale="90000"/>
          </a:bodyPr>
          <a:lstStyle/>
          <a:p>
            <a:pPr algn="ctr"/>
            <a:r>
              <a:rPr lang="uk-UA" i="1" dirty="0" smtClean="0">
                <a:latin typeface="Monotype Corsiva" pitchFamily="66" charset="0"/>
              </a:rPr>
              <a:t/>
            </a:r>
            <a:br>
              <a:rPr lang="uk-UA" i="1" dirty="0" smtClean="0">
                <a:latin typeface="Monotype Corsiva" pitchFamily="66" charset="0"/>
              </a:rPr>
            </a:br>
            <a:r>
              <a:rPr lang="uk-UA" sz="5300" b="1" i="1" dirty="0" smtClean="0">
                <a:solidFill>
                  <a:schemeClr val="bg1"/>
                </a:solidFill>
                <a:cs typeface="Mongolian Baiti" pitchFamily="66" charset="0"/>
              </a:rPr>
              <a:t>Інформаційна картка</a:t>
            </a:r>
            <a:endParaRPr lang="ru-RU" sz="5300" b="1" i="1" dirty="0">
              <a:solidFill>
                <a:schemeClr val="bg1"/>
              </a:solidFill>
              <a:cs typeface="Mongolian Baiti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766483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168102"/>
            <a:ext cx="2360315" cy="3044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68102"/>
            <a:ext cx="2388095" cy="3044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87514"/>
            <a:ext cx="2453350" cy="3025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3501008"/>
            <a:ext cx="2448273" cy="3240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60988" y="3501008"/>
            <a:ext cx="2402963" cy="3240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0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43589" y="3501008"/>
            <a:ext cx="2534507" cy="3240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135404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23528" y="3645025"/>
            <a:ext cx="4069431" cy="1224136"/>
          </a:xfrm>
        </p:spPr>
        <p:txBody>
          <a:bodyPr/>
          <a:lstStyle/>
          <a:p>
            <a:r>
              <a:rPr lang="ru-RU" sz="4400" b="1" i="1" dirty="0" err="1" smtClean="0">
                <a:solidFill>
                  <a:schemeClr val="bg1"/>
                </a:solidFill>
              </a:rPr>
              <a:t>Співпраця</a:t>
            </a:r>
            <a:r>
              <a:rPr lang="ru-RU" sz="4400" b="1" i="1" dirty="0" smtClean="0">
                <a:solidFill>
                  <a:schemeClr val="bg1"/>
                </a:solidFill>
              </a:rPr>
              <a:t> з батьками</a:t>
            </a:r>
            <a:endParaRPr lang="ru-RU" sz="4400" b="1" i="1" dirty="0">
              <a:solidFill>
                <a:schemeClr val="bg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5918" b="15974"/>
          <a:stretch/>
        </p:blipFill>
        <p:spPr bwMode="auto">
          <a:xfrm>
            <a:off x="144488" y="267737"/>
            <a:ext cx="4248472" cy="2170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109" r="15674"/>
          <a:stretch/>
        </p:blipFill>
        <p:spPr bwMode="auto">
          <a:xfrm rot="16200000">
            <a:off x="5312711" y="2447946"/>
            <a:ext cx="2808312" cy="4338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4290" b="3229"/>
          <a:stretch/>
        </p:blipFill>
        <p:spPr bwMode="auto">
          <a:xfrm>
            <a:off x="4781595" y="248530"/>
            <a:ext cx="4104456" cy="2189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188456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260648"/>
            <a:ext cx="3960440" cy="2708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83968" y="260649"/>
            <a:ext cx="4320480" cy="2708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8338" y="3501008"/>
            <a:ext cx="4445670" cy="2648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52120" y="3284984"/>
            <a:ext cx="2657872" cy="3384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013751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6422504" y="7245424"/>
            <a:ext cx="2721496" cy="1015007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99593" y="-1323527"/>
            <a:ext cx="8200108" cy="2232248"/>
          </a:xfrm>
        </p:spPr>
        <p:txBody>
          <a:bodyPr/>
          <a:lstStyle/>
          <a:p>
            <a:pPr algn="ctr"/>
            <a:r>
              <a:rPr lang="uk-UA" sz="4400" b="1" i="1" dirty="0" smtClean="0">
                <a:solidFill>
                  <a:schemeClr val="bg1"/>
                </a:solidFill>
              </a:rPr>
              <a:t>Освітні осередки нашої групи</a:t>
            </a:r>
            <a:endParaRPr lang="ru-RU" sz="4400" b="1" i="1" dirty="0">
              <a:solidFill>
                <a:schemeClr val="bg1"/>
              </a:solidFill>
            </a:endParaRPr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76795" y="929200"/>
            <a:ext cx="2059702" cy="2833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7003" y="911632"/>
            <a:ext cx="2133020" cy="2851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76615" y="911633"/>
            <a:ext cx="2448016" cy="2851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28387" y="939495"/>
            <a:ext cx="2119877" cy="2833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09578" y="3918118"/>
            <a:ext cx="2655932" cy="2841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8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3862" y="3918118"/>
            <a:ext cx="2605970" cy="2751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9" name="Picture 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00193" y="3918118"/>
            <a:ext cx="2448624" cy="2939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15834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03848" y="232220"/>
            <a:ext cx="2304255" cy="2908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68144" y="220536"/>
            <a:ext cx="2448272" cy="29087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0238" y="3571205"/>
            <a:ext cx="2341563" cy="29087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0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0238" y="208853"/>
            <a:ext cx="2341563" cy="2932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1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57003" y="3603193"/>
            <a:ext cx="2451100" cy="29087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2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52798" y="3571205"/>
            <a:ext cx="3139682" cy="2908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221545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836712"/>
            <a:ext cx="8712968" cy="1872208"/>
          </a:xfrm>
        </p:spPr>
        <p:txBody>
          <a:bodyPr/>
          <a:lstStyle/>
          <a:p>
            <a:r>
              <a:rPr lang="uk-UA" sz="4400" b="1" i="1" dirty="0" smtClean="0">
                <a:solidFill>
                  <a:schemeClr val="bg1"/>
                </a:solidFill>
              </a:rPr>
              <a:t>            </a:t>
            </a:r>
            <a:r>
              <a:rPr lang="uk-UA" sz="6000" b="1" i="1" dirty="0" smtClean="0">
                <a:solidFill>
                  <a:schemeClr val="bg1"/>
                </a:solidFill>
              </a:rPr>
              <a:t>Дякую за увагу!</a:t>
            </a:r>
            <a:endParaRPr lang="" sz="6000" b="1" i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238286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3789039"/>
            <a:ext cx="3034680" cy="2804233"/>
          </a:xfrm>
        </p:spPr>
        <p:txBody>
          <a:bodyPr>
            <a:normAutofit/>
          </a:bodyPr>
          <a:lstStyle/>
          <a:p>
            <a:pPr marL="0" lvl="0" indent="0">
              <a:lnSpc>
                <a:spcPct val="115000"/>
              </a:lnSpc>
              <a:spcAft>
                <a:spcPts val="1000"/>
              </a:spcAft>
              <a:buClr>
                <a:srgbClr val="FE8637"/>
              </a:buClr>
              <a:buNone/>
            </a:pPr>
            <a:r>
              <a:rPr lang="uk-UA" sz="3800" b="1" i="1" dirty="0">
                <a:solidFill>
                  <a:schemeClr val="bg1"/>
                </a:solidFill>
                <a:ea typeface="Calibri"/>
                <a:cs typeface="Times New Roman" pitchFamily="18" charset="0"/>
              </a:rPr>
              <a:t>Педагогічне кредо</a:t>
            </a:r>
            <a:r>
              <a:rPr lang="uk-UA" sz="3800" b="1" i="1" dirty="0" smtClean="0">
                <a:solidFill>
                  <a:schemeClr val="bg1"/>
                </a:solidFill>
                <a:ea typeface="Calibri"/>
                <a:cs typeface="Times New Roman" pitchFamily="18" charset="0"/>
              </a:rPr>
              <a:t>:</a:t>
            </a:r>
          </a:p>
          <a:p>
            <a:pPr marL="0" lvl="0" indent="0" algn="ctr">
              <a:lnSpc>
                <a:spcPct val="115000"/>
              </a:lnSpc>
              <a:buClr>
                <a:srgbClr val="FE8637"/>
              </a:buClr>
              <a:buNone/>
            </a:pPr>
            <a:r>
              <a:rPr lang="uk-UA" sz="2400" i="1" dirty="0" smtClean="0">
                <a:effectLst/>
                <a:latin typeface="Times New Roman"/>
                <a:ea typeface="Calibri"/>
              </a:rPr>
              <a:t>«Ми </a:t>
            </a:r>
            <a:r>
              <a:rPr lang="uk-UA" sz="2400" i="1" dirty="0">
                <a:effectLst/>
                <a:latin typeface="Times New Roman"/>
                <a:ea typeface="Calibri"/>
              </a:rPr>
              <a:t>з тобою живемо і навчаємось </a:t>
            </a:r>
            <a:r>
              <a:rPr lang="uk-UA" sz="2400" i="1" dirty="0" smtClean="0">
                <a:effectLst/>
                <a:latin typeface="Times New Roman"/>
                <a:ea typeface="Calibri"/>
              </a:rPr>
              <a:t>разом»</a:t>
            </a:r>
            <a:endParaRPr lang="ru-RU" sz="2400" i="1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0" indent="0">
              <a:buNone/>
            </a:pPr>
            <a:endParaRPr lang="ru-RU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39030" y="0"/>
            <a:ext cx="3744417" cy="2880320"/>
          </a:xfrm>
        </p:spPr>
        <p:txBody>
          <a:bodyPr>
            <a:noAutofit/>
          </a:bodyPr>
          <a:lstStyle/>
          <a:p>
            <a:r>
              <a:rPr lang="uk-UA" sz="2400" b="1" i="1" dirty="0">
                <a:solidFill>
                  <a:schemeClr val="bg1"/>
                </a:solidFill>
                <a:cs typeface="Times New Roman" pitchFamily="18" charset="0"/>
              </a:rPr>
              <a:t>В</a:t>
            </a:r>
            <a:r>
              <a:rPr lang="uk-UA" sz="2400" b="1" i="1" dirty="0" smtClean="0">
                <a:solidFill>
                  <a:schemeClr val="bg1"/>
                </a:solidFill>
                <a:cs typeface="Times New Roman" pitchFamily="18" charset="0"/>
              </a:rPr>
              <a:t>ектор самоосвітньої діяльності</a:t>
            </a:r>
            <a:r>
              <a:rPr lang="uk-UA" sz="2000" b="1" i="1" dirty="0" smtClean="0">
                <a:solidFill>
                  <a:schemeClr val="bg1"/>
                </a:solidFill>
                <a:cs typeface="Times New Roman" pitchFamily="18" charset="0"/>
              </a:rPr>
              <a:t>:</a:t>
            </a:r>
            <a:br>
              <a:rPr lang="uk-UA" sz="2000" b="1" i="1" dirty="0" smtClean="0">
                <a:solidFill>
                  <a:schemeClr val="bg1"/>
                </a:solidFill>
                <a:cs typeface="Times New Roman" pitchFamily="18" charset="0"/>
              </a:rPr>
            </a:br>
            <a:r>
              <a:rPr lang="uk-UA" sz="2000" b="1" i="1" dirty="0" smtClean="0">
                <a:cs typeface="Times New Roman" pitchFamily="18" charset="0"/>
              </a:rPr>
              <a:t/>
            </a:r>
            <a:br>
              <a:rPr lang="uk-UA" sz="2000" b="1" i="1" dirty="0" smtClean="0">
                <a:cs typeface="Times New Roman" pitchFamily="18" charset="0"/>
              </a:rPr>
            </a:br>
            <a:r>
              <a:rPr lang="uk-UA" sz="2000" b="1" i="1" dirty="0" smtClean="0">
                <a:cs typeface="Times New Roman" pitchFamily="18" charset="0"/>
              </a:rPr>
              <a:t> </a:t>
            </a:r>
            <a:r>
              <a:rPr lang="uk-UA" sz="2000" b="1" i="1" dirty="0" smtClean="0">
                <a:latin typeface="Times New Roman" pitchFamily="18" charset="0"/>
                <a:cs typeface="Times New Roman" pitchFamily="18" charset="0"/>
              </a:rPr>
              <a:t>«Казка як засіб розвитку мовлення у дітей дошкільного віку»</a:t>
            </a:r>
            <a:endParaRPr lang="ru-RU" sz="20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476672"/>
            <a:ext cx="3715792" cy="2779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256548"/>
            <a:ext cx="3168352" cy="3124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6167737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07504" y="3645024"/>
            <a:ext cx="9036496" cy="2074323"/>
          </a:xfrm>
        </p:spPr>
        <p:txBody>
          <a:bodyPr/>
          <a:lstStyle/>
          <a:p>
            <a:pPr algn="ctr"/>
            <a:r>
              <a:rPr lang="uk-UA" sz="4400" b="1" i="1" dirty="0" smtClean="0">
                <a:solidFill>
                  <a:schemeClr val="bg1"/>
                </a:solidFill>
                <a:cs typeface="Times New Roman" pitchFamily="18" charset="0"/>
              </a:rPr>
              <a:t>Підвищення</a:t>
            </a:r>
            <a:br>
              <a:rPr lang="uk-UA" sz="4400" b="1" i="1" dirty="0" smtClean="0">
                <a:solidFill>
                  <a:schemeClr val="bg1"/>
                </a:solidFill>
                <a:cs typeface="Times New Roman" pitchFamily="18" charset="0"/>
              </a:rPr>
            </a:br>
            <a:r>
              <a:rPr lang="uk-UA" sz="4400" b="1" i="1" dirty="0" smtClean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uk-UA" sz="4400" b="1" i="1" dirty="0" smtClean="0">
                <a:solidFill>
                  <a:schemeClr val="bg1"/>
                </a:solidFill>
                <a:cs typeface="Times New Roman" pitchFamily="18" charset="0"/>
              </a:rPr>
              <a:t>к</a:t>
            </a:r>
            <a:r>
              <a:rPr lang="uk-UA" sz="4400" b="1" i="1" dirty="0" smtClean="0">
                <a:solidFill>
                  <a:schemeClr val="bg1"/>
                </a:solidFill>
                <a:cs typeface="Times New Roman" pitchFamily="18" charset="0"/>
              </a:rPr>
              <a:t>в</a:t>
            </a:r>
            <a:r>
              <a:rPr lang="uk-UA" sz="4400" b="1" i="1" dirty="0" smtClean="0">
                <a:solidFill>
                  <a:schemeClr val="bg1"/>
                </a:solidFill>
                <a:cs typeface="Times New Roman" pitchFamily="18" charset="0"/>
              </a:rPr>
              <a:t>аліфікації</a:t>
            </a:r>
            <a:endParaRPr lang="ru-RU" sz="4400" b="1" i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836712"/>
            <a:ext cx="3852936" cy="263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60032" y="836712"/>
            <a:ext cx="3960440" cy="263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2878582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6205" y="116631"/>
            <a:ext cx="2370503" cy="3095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83868" y="116632"/>
            <a:ext cx="2304255" cy="3095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72200" y="116630"/>
            <a:ext cx="2232248" cy="3095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3" y="3429000"/>
            <a:ext cx="2304255" cy="3312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88224" y="3378862"/>
            <a:ext cx="2304256" cy="3312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43808" y="4221088"/>
            <a:ext cx="3384376" cy="2384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399634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27584" y="5157192"/>
            <a:ext cx="7543800" cy="914400"/>
          </a:xfrm>
        </p:spPr>
        <p:txBody>
          <a:bodyPr/>
          <a:lstStyle/>
          <a:p>
            <a:r>
              <a:rPr lang="uk-UA" sz="4800" i="1" dirty="0" smtClean="0"/>
              <a:t/>
            </a:r>
            <a:br>
              <a:rPr lang="uk-UA" sz="4800" i="1" dirty="0" smtClean="0"/>
            </a:br>
            <a:r>
              <a:rPr lang="uk-UA" sz="4800" i="1" dirty="0"/>
              <a:t/>
            </a:r>
            <a:br>
              <a:rPr lang="uk-UA" sz="4800" i="1" dirty="0"/>
            </a:br>
            <a:r>
              <a:rPr lang="uk-UA" sz="4800" i="1" dirty="0" smtClean="0"/>
              <a:t/>
            </a:r>
            <a:br>
              <a:rPr lang="uk-UA" sz="4800" i="1" dirty="0" smtClean="0"/>
            </a:br>
            <a:r>
              <a:rPr lang="uk-UA" sz="4800" i="1" dirty="0"/>
              <a:t/>
            </a:r>
            <a:br>
              <a:rPr lang="uk-UA" sz="4800" i="1" dirty="0"/>
            </a:br>
            <a:r>
              <a:rPr lang="uk-UA" sz="4400" b="1" i="1" dirty="0" smtClean="0"/>
              <a:t>Загальна кількість годин:  208 годин</a:t>
            </a:r>
            <a:endParaRPr lang="ru-RU" sz="4400" b="1" i="1" dirty="0"/>
          </a:p>
        </p:txBody>
      </p:sp>
      <p:sp>
        <p:nvSpPr>
          <p:cNvPr id="5" name="Объект 1"/>
          <p:cNvSpPr txBox="1">
            <a:spLocks/>
          </p:cNvSpPr>
          <p:nvPr/>
        </p:nvSpPr>
        <p:spPr>
          <a:xfrm>
            <a:off x="6318082" y="182227"/>
            <a:ext cx="2736304" cy="39668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74320" indent="-256032" algn="l" defTabSz="914400" rtl="0" eaLnBrk="1" latinLnBrk="0" hangingPunct="1">
              <a:spcBef>
                <a:spcPct val="20000"/>
              </a:spcBef>
              <a:spcAft>
                <a:spcPts val="0"/>
              </a:spcAft>
              <a:buSzPct val="60000"/>
              <a:buFont typeface="Wingdings" pitchFamily="2" charset="2"/>
              <a:buChar char=""/>
              <a:defRPr sz="21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64008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"/>
              <a:defRPr sz="1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0584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"/>
              <a:defRPr sz="17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"/>
              <a:defRPr sz="16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64592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"/>
              <a:defRPr sz="15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196596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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24028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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251460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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283464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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18288" indent="0">
              <a:buFont typeface="Wingdings" pitchFamily="2" charset="2"/>
              <a:buNone/>
            </a:pPr>
            <a:endParaRPr lang="ru-RU" i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7584" y="151395"/>
            <a:ext cx="3384376" cy="2094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66049" y="2443126"/>
            <a:ext cx="3323869" cy="2232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49636"/>
            <a:ext cx="3456384" cy="2096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288778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51520" y="0"/>
            <a:ext cx="8568952" cy="1412776"/>
          </a:xfrm>
        </p:spPr>
        <p:txBody>
          <a:bodyPr/>
          <a:lstStyle/>
          <a:p>
            <a:r>
              <a:rPr lang="uk-UA" sz="4000" b="1" i="1" dirty="0" smtClean="0">
                <a:solidFill>
                  <a:schemeClr val="bg1"/>
                </a:solidFill>
              </a:rPr>
              <a:t>Напрацювання методичної, організаційно-педагогічної роботи</a:t>
            </a:r>
            <a:endParaRPr lang="" sz="4000" b="1" i="1" dirty="0">
              <a:solidFill>
                <a:schemeClr val="bg1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1556792"/>
            <a:ext cx="1944216" cy="2448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556792"/>
            <a:ext cx="4320480" cy="2448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4149080"/>
            <a:ext cx="4320480" cy="2442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004048" y="4437112"/>
            <a:ext cx="374441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b="1" i="1" dirty="0" err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Лепбук</a:t>
            </a:r>
            <a:r>
              <a:rPr lang="uk-UA" sz="2000" b="1" i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 «Розвиток мовлення за  допомогою казки»</a:t>
            </a:r>
          </a:p>
          <a:p>
            <a:endParaRPr lang="uk-UA" sz="2000" b="1" i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j-ea"/>
              <a:cs typeface="+mj-cs"/>
            </a:endParaRPr>
          </a:p>
          <a:p>
            <a:endParaRPr lang="uk-UA" sz="2000" b="1" i="1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j-ea"/>
              <a:cs typeface="+mj-cs"/>
            </a:endParaRPr>
          </a:p>
          <a:p>
            <a:r>
              <a:rPr lang="uk-UA" sz="2000" b="1" i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Використання </a:t>
            </a:r>
            <a:r>
              <a:rPr lang="uk-UA" sz="2000" b="1" i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мнемотаблиць</a:t>
            </a:r>
            <a:r>
              <a:rPr lang="uk-UA" sz="2000" b="1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 для </a:t>
            </a:r>
            <a:r>
              <a:rPr lang="uk-UA" sz="2000" b="1" i="1" dirty="0" err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пераказу</a:t>
            </a:r>
            <a:r>
              <a:rPr lang="uk-UA" sz="2000" b="1" i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 українських народних казок</a:t>
            </a:r>
            <a:endParaRPr lang=""/>
          </a:p>
        </p:txBody>
      </p:sp>
    </p:spTree>
    <p:extLst>
      <p:ext uri="{BB962C8B-B14F-4D97-AF65-F5344CB8AC3E}">
        <p14:creationId xmlns:p14="http://schemas.microsoft.com/office/powerpoint/2010/main" xmlns="" val="1516665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07504" y="2996951"/>
            <a:ext cx="3312368" cy="3447098"/>
          </a:xfrm>
        </p:spPr>
        <p:txBody>
          <a:bodyPr/>
          <a:lstStyle/>
          <a:p>
            <a:pPr lvl="0">
              <a:spcBef>
                <a:spcPts val="0"/>
              </a:spcBef>
            </a:pPr>
            <a:r>
              <a:rPr lang="uk-UA" sz="2000" b="1" i="1" dirty="0">
                <a:solidFill>
                  <a:prstClr val="white"/>
                </a:solidFill>
              </a:rPr>
              <a:t>Круги </a:t>
            </a:r>
            <a:r>
              <a:rPr lang="uk-UA" sz="2000" b="1" i="1" dirty="0" err="1">
                <a:solidFill>
                  <a:prstClr val="white"/>
                </a:solidFill>
              </a:rPr>
              <a:t>Луллія</a:t>
            </a:r>
            <a:r>
              <a:rPr lang="uk-UA" sz="2000" b="1" i="1" dirty="0">
                <a:solidFill>
                  <a:prstClr val="white"/>
                </a:solidFill>
              </a:rPr>
              <a:t> за  українськими народними казками для дошкільного віку.  </a:t>
            </a:r>
            <a:br>
              <a:rPr lang="uk-UA" sz="2000" b="1" i="1" dirty="0">
                <a:solidFill>
                  <a:prstClr val="white"/>
                </a:solidFill>
              </a:rPr>
            </a:br>
            <a:r>
              <a:rPr lang="uk-UA" sz="2000" b="1" i="1" dirty="0">
                <a:solidFill>
                  <a:prstClr val="white"/>
                </a:solidFill>
              </a:rPr>
              <a:t>Формуємо ціннісні орієнтири за допомогою складання та переказування казок на морально-етичні теми.</a:t>
            </a:r>
            <a:r>
              <a:rPr lang="" sz="1800" dirty="0">
                <a:solidFill>
                  <a:prstClr val="white"/>
                </a:solidFill>
                <a:effectLst/>
              </a:rPr>
              <a:t/>
            </a:r>
            <a:br>
              <a:rPr lang="" sz="1800" dirty="0">
                <a:solidFill>
                  <a:prstClr val="white"/>
                </a:solidFill>
                <a:effectLst/>
              </a:rPr>
            </a:br>
            <a:endParaRPr lang="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1" y="260648"/>
            <a:ext cx="2880320" cy="266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03848" y="240029"/>
            <a:ext cx="2916324" cy="2684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419872" y="3068959"/>
            <a:ext cx="2808312" cy="34470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b="1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Використання Повстяної дошки та Пальчикового театру для розвитку</a:t>
            </a:r>
            <a:r>
              <a:rPr lang="ru-RU" sz="2000" b="1" i="1" dirty="0">
                <a:solidFill>
                  <a:prstClr val="white"/>
                </a:solidFill>
                <a:ea typeface="Times New Roman"/>
                <a:cs typeface="Times New Roman"/>
              </a:rPr>
              <a:t> </a:t>
            </a:r>
            <a:r>
              <a:rPr lang="ru-RU" sz="2000" b="1" i="1" dirty="0" err="1">
                <a:solidFill>
                  <a:prstClr val="white"/>
                </a:solidFill>
                <a:ea typeface="Times New Roman"/>
                <a:cs typeface="Times New Roman"/>
              </a:rPr>
              <a:t>моторно</a:t>
            </a:r>
            <a:r>
              <a:rPr lang="ru-RU" sz="2000" b="1" i="1" dirty="0">
                <a:solidFill>
                  <a:prstClr val="white"/>
                </a:solidFill>
                <a:ea typeface="Times New Roman"/>
                <a:cs typeface="Times New Roman"/>
              </a:rPr>
              <a:t> – </a:t>
            </a:r>
            <a:r>
              <a:rPr lang="ru-RU" sz="2000" b="1" i="1" dirty="0" err="1">
                <a:solidFill>
                  <a:prstClr val="white"/>
                </a:solidFill>
                <a:ea typeface="Times New Roman"/>
                <a:cs typeface="Times New Roman"/>
              </a:rPr>
              <a:t>рухової</a:t>
            </a:r>
            <a:r>
              <a:rPr lang="ru-RU" sz="2000" b="1" i="1" dirty="0">
                <a:solidFill>
                  <a:prstClr val="white"/>
                </a:solidFill>
                <a:ea typeface="Times New Roman"/>
                <a:cs typeface="Times New Roman"/>
              </a:rPr>
              <a:t>, </a:t>
            </a:r>
            <a:r>
              <a:rPr lang="ru-RU" sz="2000" b="1" i="1" dirty="0" err="1">
                <a:solidFill>
                  <a:prstClr val="white"/>
                </a:solidFill>
                <a:ea typeface="Times New Roman"/>
                <a:cs typeface="Times New Roman"/>
              </a:rPr>
              <a:t>зорової</a:t>
            </a:r>
            <a:r>
              <a:rPr lang="ru-RU" sz="2000" b="1" i="1" dirty="0">
                <a:solidFill>
                  <a:prstClr val="white"/>
                </a:solidFill>
                <a:ea typeface="Times New Roman"/>
                <a:cs typeface="Times New Roman"/>
              </a:rPr>
              <a:t> та </a:t>
            </a:r>
            <a:r>
              <a:rPr lang="ru-RU" sz="2000" b="1" i="1" dirty="0" err="1">
                <a:solidFill>
                  <a:prstClr val="white"/>
                </a:solidFill>
                <a:ea typeface="Times New Roman"/>
                <a:cs typeface="Times New Roman"/>
              </a:rPr>
              <a:t>слухової</a:t>
            </a:r>
            <a:r>
              <a:rPr lang="ru-RU" sz="2000" b="1" i="1" dirty="0">
                <a:solidFill>
                  <a:prstClr val="white"/>
                </a:solidFill>
                <a:ea typeface="Times New Roman"/>
                <a:cs typeface="Times New Roman"/>
              </a:rPr>
              <a:t> </a:t>
            </a:r>
            <a:r>
              <a:rPr lang="ru-RU" sz="2000" b="1" i="1" dirty="0" err="1">
                <a:solidFill>
                  <a:prstClr val="white"/>
                </a:solidFill>
                <a:ea typeface="Times New Roman"/>
                <a:cs typeface="Times New Roman"/>
              </a:rPr>
              <a:t>координації</a:t>
            </a:r>
            <a:r>
              <a:rPr lang="ru-RU" sz="2000" b="1" i="1" dirty="0">
                <a:solidFill>
                  <a:prstClr val="white"/>
                </a:solidFill>
                <a:ea typeface="Times New Roman"/>
                <a:cs typeface="Times New Roman"/>
              </a:rPr>
              <a:t> </a:t>
            </a:r>
            <a:r>
              <a:rPr lang="ru-RU" sz="2000" b="1" i="1" dirty="0" err="1">
                <a:solidFill>
                  <a:prstClr val="white"/>
                </a:solidFill>
                <a:ea typeface="Times New Roman"/>
                <a:cs typeface="Times New Roman"/>
              </a:rPr>
              <a:t>дітей</a:t>
            </a:r>
            <a:r>
              <a:rPr lang="ru-RU" sz="2000" b="1" i="1" dirty="0">
                <a:solidFill>
                  <a:prstClr val="white"/>
                </a:solidFill>
                <a:ea typeface="Times New Roman"/>
                <a:cs typeface="Times New Roman"/>
              </a:rPr>
              <a:t> та </a:t>
            </a:r>
            <a:r>
              <a:rPr lang="ru-RU" sz="2000" b="1" i="1" dirty="0" err="1">
                <a:solidFill>
                  <a:prstClr val="white"/>
                </a:solidFill>
                <a:ea typeface="Times New Roman"/>
                <a:cs typeface="Times New Roman"/>
              </a:rPr>
              <a:t>формування</a:t>
            </a:r>
            <a:r>
              <a:rPr lang="ru-RU" sz="2000" b="1" i="1" dirty="0">
                <a:solidFill>
                  <a:prstClr val="white"/>
                </a:solidFill>
                <a:ea typeface="Times New Roman"/>
                <a:cs typeface="Times New Roman"/>
              </a:rPr>
              <a:t>  </a:t>
            </a:r>
            <a:r>
              <a:rPr lang="ru-RU" sz="2000" b="1" i="1" dirty="0" err="1">
                <a:solidFill>
                  <a:prstClr val="white"/>
                </a:solidFill>
                <a:ea typeface="Times New Roman"/>
                <a:cs typeface="Times New Roman"/>
              </a:rPr>
              <a:t>вміння</a:t>
            </a:r>
            <a:r>
              <a:rPr lang="ru-RU" sz="2000" b="1" i="1" dirty="0">
                <a:solidFill>
                  <a:prstClr val="white"/>
                </a:solidFill>
                <a:ea typeface="Times New Roman"/>
                <a:cs typeface="Times New Roman"/>
              </a:rPr>
              <a:t> </a:t>
            </a:r>
            <a:r>
              <a:rPr lang="ru-RU" sz="2000" b="1" i="1" dirty="0" err="1">
                <a:solidFill>
                  <a:prstClr val="white"/>
                </a:solidFill>
                <a:ea typeface="Times New Roman"/>
                <a:cs typeface="Times New Roman"/>
              </a:rPr>
              <a:t>спілкуватися</a:t>
            </a:r>
            <a:r>
              <a:rPr lang="ru-RU" sz="2000" b="1" i="1" dirty="0">
                <a:solidFill>
                  <a:prstClr val="white"/>
                </a:solidFill>
                <a:ea typeface="Times New Roman"/>
                <a:cs typeface="Times New Roman"/>
              </a:rPr>
              <a:t>.</a:t>
            </a:r>
            <a:r>
              <a:rPr lang="ru-RU" sz="2000" b="1" i="1" dirty="0">
                <a:solidFill>
                  <a:prstClr val="white"/>
                </a:solidFill>
                <a:ea typeface="Calibri"/>
                <a:cs typeface="Times New Roman"/>
              </a:rPr>
              <a:t/>
            </a:r>
            <a:br>
              <a:rPr lang="ru-RU" sz="2000" b="1" i="1" dirty="0">
                <a:solidFill>
                  <a:prstClr val="white"/>
                </a:solidFill>
                <a:ea typeface="Calibri"/>
                <a:cs typeface="Times New Roman"/>
              </a:rPr>
            </a:br>
            <a:endParaRPr lang="" b="1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56176" y="254721"/>
            <a:ext cx="2772308" cy="2591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56176" y="3068959"/>
            <a:ext cx="2772308" cy="3138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075090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3429000"/>
            <a:ext cx="4608512" cy="3024336"/>
          </a:xfrm>
        </p:spPr>
        <p:txBody>
          <a:bodyPr/>
          <a:lstStyle/>
          <a:p>
            <a:pPr>
              <a:lnSpc>
                <a:spcPct val="86000"/>
              </a:lnSpc>
              <a:spcAft>
                <a:spcPts val="0"/>
              </a:spcAft>
            </a:pPr>
            <a:r>
              <a:rPr lang="uk-UA" sz="2000" b="1" i="1" dirty="0" smtClean="0"/>
              <a:t>Сумка казок</a:t>
            </a:r>
            <a:br>
              <a:rPr lang="uk-UA" sz="2000" b="1" i="1" dirty="0" smtClean="0"/>
            </a:br>
            <a:r>
              <a:rPr lang="uk-UA" sz="2000" b="1" i="1" dirty="0" smtClean="0"/>
              <a:t>       </a:t>
            </a:r>
            <a:r>
              <a:rPr lang="ru-RU" sz="2000" b="1" i="1" dirty="0" smtClean="0">
                <a:effectLst/>
              </a:rPr>
              <a:t>Казка </a:t>
            </a:r>
            <a:r>
              <a:rPr lang="ru-RU" sz="2000" b="1" i="1" dirty="0">
                <a:effectLst/>
              </a:rPr>
              <a:t>- </a:t>
            </a:r>
            <a:r>
              <a:rPr lang="ru-RU" sz="2000" b="1" i="1" dirty="0" err="1">
                <a:effectLst/>
              </a:rPr>
              <a:t>невичерпне</a:t>
            </a:r>
            <a:r>
              <a:rPr lang="ru-RU" sz="2000" b="1" i="1" dirty="0">
                <a:effectLst/>
              </a:rPr>
              <a:t> </a:t>
            </a:r>
            <a:r>
              <a:rPr lang="ru-RU" sz="2000" b="1" i="1" dirty="0" err="1">
                <a:effectLst/>
              </a:rPr>
              <a:t>джерело</a:t>
            </a:r>
            <a:r>
              <a:rPr lang="ru-RU" sz="2000" b="1" i="1" dirty="0">
                <a:effectLst/>
              </a:rPr>
              <a:t> </a:t>
            </a:r>
            <a:r>
              <a:rPr lang="ru-RU" sz="2000" b="1" i="1" dirty="0" err="1">
                <a:effectLst/>
              </a:rPr>
              <a:t>народної</a:t>
            </a:r>
            <a:r>
              <a:rPr lang="ru-RU" sz="2000" b="1" i="1" dirty="0">
                <a:effectLst/>
              </a:rPr>
              <a:t> </a:t>
            </a:r>
            <a:r>
              <a:rPr lang="ru-RU" sz="2000" b="1" i="1" dirty="0" err="1">
                <a:effectLst/>
              </a:rPr>
              <a:t>мудрості</a:t>
            </a:r>
            <a:r>
              <a:rPr lang="ru-RU" sz="2000" b="1" i="1" dirty="0">
                <a:effectLst/>
              </a:rPr>
              <a:t>, один з </a:t>
            </a:r>
            <a:r>
              <a:rPr lang="ru-RU" sz="2000" b="1" i="1" dirty="0" err="1">
                <a:effectLst/>
              </a:rPr>
              <a:t>найпопулярніших</a:t>
            </a:r>
            <a:r>
              <a:rPr lang="ru-RU" sz="2000" b="1" i="1" dirty="0">
                <a:effectLst/>
              </a:rPr>
              <a:t> </a:t>
            </a:r>
            <a:r>
              <a:rPr lang="ru-RU" sz="2000" b="1" i="1" dirty="0" err="1">
                <a:effectLst/>
              </a:rPr>
              <a:t>жанрів</a:t>
            </a:r>
            <a:r>
              <a:rPr lang="ru-RU" sz="2000" b="1" i="1" dirty="0">
                <a:effectLst/>
              </a:rPr>
              <a:t> </a:t>
            </a:r>
            <a:r>
              <a:rPr lang="ru-RU" sz="2000" b="1" i="1" dirty="0" err="1">
                <a:effectLst/>
              </a:rPr>
              <a:t>словесності</a:t>
            </a:r>
            <a:r>
              <a:rPr lang="ru-RU" sz="2000" b="1" i="1" dirty="0">
                <a:effectLst/>
              </a:rPr>
              <a:t>. </a:t>
            </a:r>
            <a:r>
              <a:rPr lang="ru-RU" sz="2000" b="1" i="1" dirty="0" err="1">
                <a:effectLst/>
              </a:rPr>
              <a:t>Перебуваючи</a:t>
            </a:r>
            <a:r>
              <a:rPr lang="ru-RU" sz="2000" b="1" i="1" dirty="0">
                <a:effectLst/>
              </a:rPr>
              <a:t> </a:t>
            </a:r>
            <a:r>
              <a:rPr lang="ru-RU" sz="2000" b="1" i="1" dirty="0" err="1">
                <a:effectLst/>
              </a:rPr>
              <a:t>сьогодні</a:t>
            </a:r>
            <a:r>
              <a:rPr lang="ru-RU" sz="2000" b="1" i="1" dirty="0">
                <a:effectLst/>
              </a:rPr>
              <a:t>, </a:t>
            </a:r>
            <a:r>
              <a:rPr lang="ru-RU" sz="2000" b="1" i="1" dirty="0" err="1">
                <a:effectLst/>
              </a:rPr>
              <a:t>головним</a:t>
            </a:r>
            <a:r>
              <a:rPr lang="ru-RU" sz="2000" b="1" i="1" dirty="0">
                <a:effectLst/>
              </a:rPr>
              <a:t> чином, в </a:t>
            </a:r>
            <a:r>
              <a:rPr lang="ru-RU" sz="2000" b="1" i="1" dirty="0" err="1">
                <a:effectLst/>
              </a:rPr>
              <a:t>сфері</a:t>
            </a:r>
            <a:r>
              <a:rPr lang="ru-RU" sz="2000" b="1" i="1" dirty="0">
                <a:effectLst/>
              </a:rPr>
              <a:t> </a:t>
            </a:r>
            <a:r>
              <a:rPr lang="ru-RU" sz="2000" b="1" i="1" dirty="0" err="1">
                <a:effectLst/>
              </a:rPr>
              <a:t>дитячого</a:t>
            </a:r>
            <a:r>
              <a:rPr lang="ru-RU" sz="2000" b="1" i="1" dirty="0">
                <a:effectLst/>
              </a:rPr>
              <a:t> фольклору, вона </a:t>
            </a:r>
            <a:r>
              <a:rPr lang="ru-RU" sz="2000" b="1" i="1" dirty="0" err="1">
                <a:effectLst/>
              </a:rPr>
              <a:t>зберігає</a:t>
            </a:r>
            <a:r>
              <a:rPr lang="ru-RU" sz="2000" b="1" i="1" dirty="0">
                <a:effectLst/>
              </a:rPr>
              <a:t> </a:t>
            </a:r>
            <a:r>
              <a:rPr lang="ru-RU" sz="2000" b="1" i="1" dirty="0" err="1">
                <a:effectLst/>
              </a:rPr>
              <a:t>архаїчні</a:t>
            </a:r>
            <a:r>
              <a:rPr lang="ru-RU" sz="2000" b="1" i="1" dirty="0">
                <a:effectLst/>
              </a:rPr>
              <a:t> </a:t>
            </a:r>
            <a:r>
              <a:rPr lang="ru-RU" sz="2000" b="1" i="1" dirty="0" err="1">
                <a:effectLst/>
              </a:rPr>
              <a:t>елементи</a:t>
            </a:r>
            <a:r>
              <a:rPr lang="ru-RU" sz="2000" b="1" i="1" dirty="0">
                <a:effectLst/>
              </a:rPr>
              <a:t>, в той же час </a:t>
            </a:r>
            <a:r>
              <a:rPr lang="ru-RU" sz="2000" b="1" i="1" dirty="0" err="1">
                <a:effectLst/>
              </a:rPr>
              <a:t>плекає</a:t>
            </a:r>
            <a:r>
              <a:rPr lang="ru-RU" sz="2000" b="1" i="1" dirty="0">
                <a:effectLst/>
              </a:rPr>
              <a:t> </a:t>
            </a:r>
            <a:r>
              <a:rPr lang="ru-RU" sz="2000" b="1" i="1" dirty="0" err="1">
                <a:effectLst/>
              </a:rPr>
              <a:t>ідеали</a:t>
            </a:r>
            <a:r>
              <a:rPr lang="ru-RU" sz="2000" b="1" i="1" dirty="0">
                <a:effectLst/>
              </a:rPr>
              <a:t> </a:t>
            </a:r>
            <a:r>
              <a:rPr lang="ru-RU" sz="2000" b="1" i="1" dirty="0" err="1">
                <a:effectLst/>
              </a:rPr>
              <a:t>краси</a:t>
            </a:r>
            <a:r>
              <a:rPr lang="ru-RU" sz="2000" b="1" i="1" dirty="0">
                <a:effectLst/>
              </a:rPr>
              <a:t>, </a:t>
            </a:r>
            <a:r>
              <a:rPr lang="ru-RU" sz="2000" b="1" i="1" dirty="0" err="1">
                <a:effectLst/>
              </a:rPr>
              <a:t>доброти</a:t>
            </a:r>
            <a:r>
              <a:rPr lang="ru-RU" sz="2000" b="1" i="1" dirty="0">
                <a:effectLst/>
              </a:rPr>
              <a:t>, </a:t>
            </a:r>
            <a:r>
              <a:rPr lang="ru-RU" sz="2000" b="1" i="1" dirty="0" err="1">
                <a:effectLst/>
              </a:rPr>
              <a:t>милосердя</a:t>
            </a:r>
            <a:r>
              <a:rPr lang="ru-RU" sz="2000" b="1" i="1" dirty="0">
                <a:effectLst/>
              </a:rPr>
              <a:t>, </a:t>
            </a:r>
            <a:r>
              <a:rPr lang="ru-RU" sz="2000" b="1" i="1" dirty="0" err="1">
                <a:effectLst/>
              </a:rPr>
              <a:t>засуджує</a:t>
            </a:r>
            <a:r>
              <a:rPr lang="ru-RU" sz="2000" b="1" i="1" dirty="0">
                <a:effectLst/>
              </a:rPr>
              <a:t> </a:t>
            </a:r>
            <a:r>
              <a:rPr lang="ru-RU" sz="2000" b="1" i="1" dirty="0" err="1">
                <a:effectLst/>
              </a:rPr>
              <a:t>жадібність</a:t>
            </a:r>
            <a:r>
              <a:rPr lang="ru-RU" sz="2000" b="1" i="1" dirty="0">
                <a:effectLst/>
              </a:rPr>
              <a:t>, </a:t>
            </a:r>
            <a:r>
              <a:rPr lang="ru-RU" sz="2000" b="1" i="1" dirty="0" err="1">
                <a:effectLst/>
              </a:rPr>
              <a:t>корисливість</a:t>
            </a:r>
            <a:r>
              <a:rPr lang="ru-RU" sz="2000" b="1" i="1" dirty="0">
                <a:effectLst/>
              </a:rPr>
              <a:t> і </a:t>
            </a:r>
            <a:r>
              <a:rPr lang="ru-RU" sz="2000" b="1" i="1" dirty="0" err="1">
                <a:effectLst/>
              </a:rPr>
              <a:t>нечесність</a:t>
            </a:r>
            <a:r>
              <a:rPr lang="ru-RU" sz="2000" b="1" i="1" dirty="0">
                <a:effectLst/>
              </a:rPr>
              <a:t>.</a:t>
            </a:r>
            <a:endParaRPr lang="" sz="2000" b="1" i="1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18098" y="548680"/>
            <a:ext cx="2590006" cy="27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548680"/>
            <a:ext cx="2736304" cy="27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52120" y="581205"/>
            <a:ext cx="3312368" cy="263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508104" y="3429000"/>
            <a:ext cx="3456384" cy="25237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 err="1">
                <a:solidFill>
                  <a:prstClr val="white"/>
                </a:solidFill>
                <a:ea typeface="+mj-ea"/>
                <a:cs typeface="+mj-cs"/>
              </a:rPr>
              <a:t>Використання</a:t>
            </a:r>
            <a:r>
              <a:rPr lang="ru-RU" sz="2000" b="1" i="1" dirty="0">
                <a:solidFill>
                  <a:prstClr val="white"/>
                </a:solidFill>
                <a:ea typeface="+mj-ea"/>
                <a:cs typeface="+mj-cs"/>
              </a:rPr>
              <a:t>  </a:t>
            </a:r>
            <a:r>
              <a:rPr lang="ru-RU" sz="2000" b="1" i="1" dirty="0" err="1">
                <a:solidFill>
                  <a:prstClr val="white"/>
                </a:solidFill>
                <a:ea typeface="+mj-ea"/>
                <a:cs typeface="+mj-cs"/>
              </a:rPr>
              <a:t>казок</a:t>
            </a:r>
            <a:r>
              <a:rPr lang="ru-RU" sz="2000" b="1" i="1" dirty="0">
                <a:solidFill>
                  <a:prstClr val="white"/>
                </a:solidFill>
                <a:ea typeface="+mj-ea"/>
                <a:cs typeface="+mj-cs"/>
              </a:rPr>
              <a:t> на липучках для </a:t>
            </a:r>
            <a:r>
              <a:rPr lang="ru-RU" sz="2000" b="1" i="1" dirty="0" err="1">
                <a:solidFill>
                  <a:prstClr val="white"/>
                </a:solidFill>
                <a:ea typeface="+mj-ea"/>
                <a:cs typeface="+mj-cs"/>
              </a:rPr>
              <a:t>удосконалення</a:t>
            </a:r>
            <a:r>
              <a:rPr lang="ru-RU" sz="2000" b="1" i="1" dirty="0">
                <a:solidFill>
                  <a:prstClr val="white"/>
                </a:solidFill>
                <a:ea typeface="+mj-ea"/>
                <a:cs typeface="+mj-cs"/>
              </a:rPr>
              <a:t> </a:t>
            </a:r>
            <a:r>
              <a:rPr lang="ru-RU" sz="2000" b="1" i="1" dirty="0" err="1">
                <a:solidFill>
                  <a:prstClr val="white"/>
                </a:solidFill>
                <a:ea typeface="+mj-ea"/>
                <a:cs typeface="+mj-cs"/>
              </a:rPr>
              <a:t>навичок</a:t>
            </a:r>
            <a:r>
              <a:rPr lang="ru-RU" sz="2000" b="1" i="1" dirty="0">
                <a:solidFill>
                  <a:prstClr val="white"/>
                </a:solidFill>
                <a:ea typeface="+mj-ea"/>
                <a:cs typeface="+mj-cs"/>
              </a:rPr>
              <a:t> </a:t>
            </a:r>
            <a:r>
              <a:rPr lang="ru-RU" sz="2000" b="1" i="1" dirty="0" err="1">
                <a:solidFill>
                  <a:prstClr val="white"/>
                </a:solidFill>
                <a:ea typeface="+mj-ea"/>
                <a:cs typeface="+mj-cs"/>
              </a:rPr>
              <a:t>монологічного</a:t>
            </a:r>
            <a:r>
              <a:rPr lang="ru-RU" sz="2000" b="1" i="1" dirty="0">
                <a:solidFill>
                  <a:prstClr val="white"/>
                </a:solidFill>
                <a:ea typeface="+mj-ea"/>
                <a:cs typeface="+mj-cs"/>
              </a:rPr>
              <a:t> та </a:t>
            </a:r>
            <a:r>
              <a:rPr lang="ru-RU" sz="2000" b="1" i="1" dirty="0" err="1">
                <a:solidFill>
                  <a:prstClr val="white"/>
                </a:solidFill>
                <a:ea typeface="+mj-ea"/>
                <a:cs typeface="+mj-cs"/>
              </a:rPr>
              <a:t>діалогічного</a:t>
            </a:r>
            <a:r>
              <a:rPr lang="ru-RU" sz="2000" b="1" i="1" dirty="0">
                <a:solidFill>
                  <a:prstClr val="white"/>
                </a:solidFill>
                <a:ea typeface="+mj-ea"/>
                <a:cs typeface="+mj-cs"/>
              </a:rPr>
              <a:t> </a:t>
            </a:r>
            <a:r>
              <a:rPr lang="ru-RU" sz="2000" b="1" i="1" dirty="0" err="1">
                <a:solidFill>
                  <a:prstClr val="white"/>
                </a:solidFill>
                <a:ea typeface="+mj-ea"/>
                <a:cs typeface="+mj-cs"/>
              </a:rPr>
              <a:t>мовлення</a:t>
            </a:r>
            <a:r>
              <a:rPr lang="ru-RU" sz="2000" b="1" i="1" dirty="0">
                <a:solidFill>
                  <a:prstClr val="white"/>
                </a:solidFill>
                <a:ea typeface="+mj-ea"/>
                <a:cs typeface="+mj-cs"/>
              </a:rPr>
              <a:t> у </a:t>
            </a:r>
            <a:r>
              <a:rPr lang="ru-RU" sz="2000" b="1" i="1" dirty="0" err="1">
                <a:solidFill>
                  <a:prstClr val="white"/>
                </a:solidFill>
                <a:ea typeface="+mj-ea"/>
                <a:cs typeface="+mj-cs"/>
              </a:rPr>
              <a:t>дітей</a:t>
            </a:r>
            <a:r>
              <a:rPr lang="ru-RU" sz="2000" b="1" i="1" dirty="0">
                <a:solidFill>
                  <a:prstClr val="white"/>
                </a:solidFill>
                <a:ea typeface="+mj-ea"/>
                <a:cs typeface="+mj-cs"/>
              </a:rPr>
              <a:t>, </a:t>
            </a:r>
            <a:r>
              <a:rPr lang="ru-RU" sz="2000" b="1" i="1" dirty="0" err="1">
                <a:solidFill>
                  <a:prstClr val="white"/>
                </a:solidFill>
                <a:ea typeface="+mj-ea"/>
                <a:cs typeface="+mj-cs"/>
              </a:rPr>
              <a:t>розвитку</a:t>
            </a:r>
            <a:r>
              <a:rPr lang="ru-RU" sz="2000" b="1" i="1" dirty="0">
                <a:solidFill>
                  <a:prstClr val="white"/>
                </a:solidFill>
                <a:ea typeface="+mj-ea"/>
                <a:cs typeface="+mj-cs"/>
              </a:rPr>
              <a:t>  </a:t>
            </a:r>
            <a:r>
              <a:rPr lang="ru-RU" sz="2000" b="1" i="1" dirty="0" err="1">
                <a:solidFill>
                  <a:prstClr val="white"/>
                </a:solidFill>
                <a:ea typeface="+mj-ea"/>
                <a:cs typeface="+mj-cs"/>
              </a:rPr>
              <a:t>їхньої</a:t>
            </a:r>
            <a:r>
              <a:rPr lang="ru-RU" sz="2000" b="1" i="1" dirty="0">
                <a:solidFill>
                  <a:prstClr val="white"/>
                </a:solidFill>
                <a:ea typeface="+mj-ea"/>
                <a:cs typeface="+mj-cs"/>
              </a:rPr>
              <a:t> </a:t>
            </a:r>
            <a:r>
              <a:rPr lang="ru-RU" sz="2000" b="1" i="1" dirty="0" err="1">
                <a:solidFill>
                  <a:prstClr val="white"/>
                </a:solidFill>
                <a:ea typeface="+mj-ea"/>
                <a:cs typeface="+mj-cs"/>
              </a:rPr>
              <a:t>уяви</a:t>
            </a:r>
            <a:r>
              <a:rPr lang="ru-RU" sz="2000" b="1" i="1" dirty="0">
                <a:solidFill>
                  <a:prstClr val="white"/>
                </a:solidFill>
                <a:ea typeface="+mj-ea"/>
                <a:cs typeface="+mj-cs"/>
              </a:rPr>
              <a:t> та  </a:t>
            </a:r>
            <a:r>
              <a:rPr lang="ru-RU" sz="2000" b="1" i="1" dirty="0" err="1">
                <a:solidFill>
                  <a:prstClr val="white"/>
                </a:solidFill>
                <a:ea typeface="+mj-ea"/>
                <a:cs typeface="+mj-cs"/>
              </a:rPr>
              <a:t>фантазії</a:t>
            </a:r>
            <a:r>
              <a:rPr lang="ru-RU" sz="2000" b="1" i="1" dirty="0">
                <a:solidFill>
                  <a:prstClr val="white"/>
                </a:solidFill>
                <a:ea typeface="+mj-ea"/>
                <a:cs typeface="+mj-cs"/>
              </a:rPr>
              <a:t>;</a:t>
            </a:r>
            <a:br>
              <a:rPr lang="ru-RU" sz="2000" b="1" i="1" dirty="0">
                <a:solidFill>
                  <a:prstClr val="white"/>
                </a:solidFill>
                <a:ea typeface="+mj-ea"/>
                <a:cs typeface="+mj-cs"/>
              </a:rPr>
            </a:br>
            <a:endParaRPr lang=""/>
          </a:p>
        </p:txBody>
      </p:sp>
    </p:spTree>
    <p:extLst>
      <p:ext uri="{BB962C8B-B14F-4D97-AF65-F5344CB8AC3E}">
        <p14:creationId xmlns:p14="http://schemas.microsoft.com/office/powerpoint/2010/main" xmlns="" val="1707068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азовая">
  <a:themeElements>
    <a:clrScheme name="Исполнительная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Базовая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Базовая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38100" h="3810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</a:schemeClr>
            </a:gs>
            <a:gs pos="100000">
              <a:schemeClr val="phClr">
                <a:shade val="40000"/>
                <a:satMod val="18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4000"/>
                <a:satMod val="280000"/>
              </a:schemeClr>
              <a:schemeClr val="phClr">
                <a:tint val="60000"/>
                <a:sat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Elemental</Template>
  <TotalTime>3237</TotalTime>
  <Words>253</Words>
  <Application>Microsoft Office PowerPoint</Application>
  <PresentationFormat>Экран (4:3)</PresentationFormat>
  <Paragraphs>40</Paragraphs>
  <Slides>25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Базовая</vt:lpstr>
      <vt:lpstr>Педагогічне портфоліо</vt:lpstr>
      <vt:lpstr> Інформаційна картка</vt:lpstr>
      <vt:lpstr>Вектор самоосвітньої діяльності:   «Казка як засіб розвитку мовлення у дітей дошкільного віку»</vt:lpstr>
      <vt:lpstr>Підвищення  кваліфікації</vt:lpstr>
      <vt:lpstr>Слайд 5</vt:lpstr>
      <vt:lpstr>    Загальна кількість годин:  208 годин</vt:lpstr>
      <vt:lpstr>Напрацювання методичної, організаційно-педагогічної роботи</vt:lpstr>
      <vt:lpstr>Круги Луллія за  українськими народними казками для дошкільного віку.   Формуємо ціннісні орієнтири за допомогою складання та переказування казок на морально-етичні теми. </vt:lpstr>
      <vt:lpstr>Сумка казок        Казка - невичерпне джерело народної мудрості, один з найпопулярніших жанрів словесності. Перебуваючи сьогодні, головним чином, в сфері дитячого фольклору, вона зберігає архаїчні елементи, в той же час плекає ідеали краси, доброти, милосердя, засуджує жадібність, корисливість і нечесність.</vt:lpstr>
      <vt:lpstr>   Використання дидактичних ігор для розвитку спостережливості, уяви, пам'яті, мислення, мовлення, сенсорних орієнтацій дітей у розмірах, формах та кольорах.</vt:lpstr>
      <vt:lpstr>Поширення досвіду роботи по темі методичної розробки</vt:lpstr>
      <vt:lpstr>Участь у ролі спікера на засіданні інтеграційної платформи  «Простір освітніх практик - 2025» Тема: «Україна в піснях, фарбах, казках (національно-патріотичне виховання дітей  дошкільного віку, сучасний погляд)</vt:lpstr>
      <vt:lpstr>Слайд 13</vt:lpstr>
      <vt:lpstr> </vt:lpstr>
      <vt:lpstr>Слайд 15</vt:lpstr>
      <vt:lpstr>Освітня діяльність з здобувачами освіти </vt:lpstr>
      <vt:lpstr>Слайд 17</vt:lpstr>
      <vt:lpstr>Слайд 18</vt:lpstr>
      <vt:lpstr>Слайд 19</vt:lpstr>
      <vt:lpstr>Слайд 20</vt:lpstr>
      <vt:lpstr>Співпраця з батьками</vt:lpstr>
      <vt:lpstr>Слайд 22</vt:lpstr>
      <vt:lpstr>Освітні осередки нашої групи</vt:lpstr>
      <vt:lpstr>Слайд 24</vt:lpstr>
      <vt:lpstr>            Дякую за увагу!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Пользователь Windows</cp:lastModifiedBy>
  <cp:revision>151</cp:revision>
  <dcterms:created xsi:type="dcterms:W3CDTF">2023-02-05T19:35:24Z</dcterms:created>
  <dcterms:modified xsi:type="dcterms:W3CDTF">2025-03-03T07:25:20Z</dcterms:modified>
</cp:coreProperties>
</file>