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3" r:id="rId8"/>
    <p:sldId id="262" r:id="rId9"/>
    <p:sldId id="265" r:id="rId10"/>
    <p:sldId id="267" r:id="rId11"/>
    <p:sldId id="269" r:id="rId12"/>
    <p:sldId id="264" r:id="rId13"/>
    <p:sldId id="266" r:id="rId14"/>
    <p:sldId id="278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54B"/>
    <a:srgbClr val="3A2B1C"/>
    <a:srgbClr val="1A2E25"/>
    <a:srgbClr val="996633"/>
    <a:srgbClr val="66FF99"/>
    <a:srgbClr val="339966"/>
    <a:srgbClr val="A50021"/>
    <a:srgbClr val="C3DE86"/>
    <a:srgbClr val="8CC179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7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7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322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88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95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02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56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15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81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03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188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7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805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34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916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2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6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E619DCF-29EE-4752-8DF1-894CB2C2E2C2}" type="datetimeFigureOut">
              <a:rPr lang="ru-RU" smtClean="0"/>
              <a:pPr/>
              <a:t>19.02.2025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D030F1B-0832-4279-B616-0A2F4F58AC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57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7" Type="http://schemas.openxmlformats.org/officeDocument/2006/relationships/image" Target="../media/image10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A85D-3F89-4D3A-8D95-27F4DDC14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475E1-913E-4325-9491-2D192625A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2B21E-3A67-40F2-AA5C-495F0FDC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16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58BE6A5-0A2E-4157-893C-44F44D9D6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0" y="865436"/>
            <a:ext cx="3282266" cy="4935739"/>
          </a:xfrm>
          <a:prstGeom prst="rect">
            <a:avLst/>
          </a:prstGeom>
          <a:ln w="88900" cap="sq" cmpd="thickThin">
            <a:solidFill>
              <a:srgbClr val="0066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2F1BD48-194B-4159-83C4-D6DC5C1300E2}"/>
              </a:ext>
            </a:extLst>
          </p:cNvPr>
          <p:cNvSpPr/>
          <p:nvPr/>
        </p:nvSpPr>
        <p:spPr>
          <a:xfrm>
            <a:off x="2034548" y="771333"/>
            <a:ext cx="406145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996633"/>
                </a:solidFill>
              </a:rPr>
              <a:t>Портфоліо </a:t>
            </a:r>
            <a:endParaRPr lang="ru-RU" sz="5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996633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3A1BE24-E243-4FC2-A9EE-0A017A9CB659}"/>
              </a:ext>
            </a:extLst>
          </p:cNvPr>
          <p:cNvSpPr/>
          <p:nvPr/>
        </p:nvSpPr>
        <p:spPr>
          <a:xfrm>
            <a:off x="1301670" y="1761297"/>
            <a:ext cx="5128587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6666"/>
                </a:solidFill>
              </a:rPr>
              <a:t>вихователя</a:t>
            </a:r>
          </a:p>
          <a:p>
            <a:pPr algn="ctr"/>
            <a:r>
              <a:rPr lang="uk-UA" sz="2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6666"/>
                </a:solidFill>
              </a:rPr>
              <a:t>ХЗДО №26 «Кульбабка»</a:t>
            </a:r>
          </a:p>
          <a:p>
            <a:pPr algn="ctr"/>
            <a:r>
              <a:rPr lang="uk-UA" sz="2800" b="1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006666"/>
                </a:solidFill>
              </a:rPr>
              <a:t>м.Хмельницького</a:t>
            </a:r>
            <a:endParaRPr lang="uk-UA" sz="28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rgbClr val="006666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BBBF098-6778-42B8-8030-26EAA8759A56}"/>
              </a:ext>
            </a:extLst>
          </p:cNvPr>
          <p:cNvSpPr/>
          <p:nvPr/>
        </p:nvSpPr>
        <p:spPr>
          <a:xfrm>
            <a:off x="1301670" y="3279560"/>
            <a:ext cx="5183810" cy="228638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800" b="1" dirty="0" err="1">
                <a:ln>
                  <a:solidFill>
                    <a:srgbClr val="1A2E25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Кумановської</a:t>
            </a:r>
            <a:r>
              <a:rPr lang="uk-UA" sz="4800" b="1" dirty="0">
                <a:ln>
                  <a:solidFill>
                    <a:srgbClr val="1A2E25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uk-UA" sz="4800" b="1" dirty="0">
                <a:ln>
                  <a:solidFill>
                    <a:srgbClr val="1A2E25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Тетяни Леонідівни </a:t>
            </a:r>
            <a:endParaRPr lang="ru-RU" sz="4800" b="1" dirty="0">
              <a:ln>
                <a:solidFill>
                  <a:srgbClr val="1A2E25"/>
                </a:solidFill>
              </a:ln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023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92AB-5B85-4B4C-B359-A06B14EB6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78053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1ABA5D-8114-499A-8187-1404F55F766A}"/>
              </a:ext>
            </a:extLst>
          </p:cNvPr>
          <p:cNvSpPr/>
          <p:nvPr/>
        </p:nvSpPr>
        <p:spPr>
          <a:xfrm>
            <a:off x="935665" y="192763"/>
            <a:ext cx="10430539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Тиждень педагогічної майстерності</a:t>
            </a:r>
          </a:p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   11.02.2025 р.</a:t>
            </a:r>
            <a:endParaRPr lang="ru-RU" sz="4000" b="1" dirty="0">
              <a:ln>
                <a:solidFill>
                  <a:srgbClr val="3A2B1C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37E320-9617-4023-8358-53308D9C6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57" y="2630183"/>
            <a:ext cx="3756834" cy="3756834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0D0BE32-F31D-4D68-A2E0-3A9E5F0DDDB7}"/>
              </a:ext>
            </a:extLst>
          </p:cNvPr>
          <p:cNvSpPr/>
          <p:nvPr/>
        </p:nvSpPr>
        <p:spPr>
          <a:xfrm>
            <a:off x="969335" y="1437520"/>
            <a:ext cx="10253329" cy="101566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Презентувала універсальний посібник «Лісова галявина» з безліччю варіантів його використання. А також продемонструвала ігри, вправи та завдання для сенсорного розвитку дошкільників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4F4A85-30C7-4942-8B05-94D721D0CE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85" y="2630183"/>
            <a:ext cx="3756834" cy="3756834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16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4ECAA-20E1-4AAD-895C-73E3FADA5236}"/>
              </a:ext>
            </a:extLst>
          </p:cNvPr>
          <p:cNvSpPr/>
          <p:nvPr/>
        </p:nvSpPr>
        <p:spPr>
          <a:xfrm>
            <a:off x="2232837" y="0"/>
            <a:ext cx="713444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Участь у методичних, організаційно-педагогічних формах роботи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444E7C-0397-4586-81F1-F3A6FAEF9BA6}"/>
              </a:ext>
            </a:extLst>
          </p:cNvPr>
          <p:cNvSpPr/>
          <p:nvPr/>
        </p:nvSpPr>
        <p:spPr>
          <a:xfrm>
            <a:off x="1679941" y="1812775"/>
            <a:ext cx="3813546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«Твій біль, Україно - Чорнобиль»</a:t>
            </a:r>
          </a:p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Травень 2024 р.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9C346AA-A55A-4693-805D-43F8D7E014AC}"/>
              </a:ext>
            </a:extLst>
          </p:cNvPr>
          <p:cNvSpPr/>
          <p:nvPr/>
        </p:nvSpPr>
        <p:spPr>
          <a:xfrm>
            <a:off x="5674240" y="1800391"/>
            <a:ext cx="3813546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Презентація </a:t>
            </a:r>
            <a:r>
              <a:rPr lang="uk-UA" b="1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іграшки-обійманці</a:t>
            </a:r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«Кицюня» (ручна робота) для заспокійливих ігор в укритті</a:t>
            </a:r>
          </a:p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Листопад 2024 р.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869394-97C3-496F-918D-76CFE69DF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282" y="2837167"/>
            <a:ext cx="2116303" cy="3762317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AAC5E8-9B07-4A6F-8E4A-511EA09AD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862" y="2619760"/>
            <a:ext cx="2891601" cy="3855468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16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A85D-3F89-4D3A-8D95-27F4DDC14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475E1-913E-4325-9491-2D192625A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2B21E-3A67-40F2-AA5C-495F0FDC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"/>
            <a:ext cx="12192000" cy="675167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F4609B-C9B5-4190-9E5D-F761411A02D9}"/>
              </a:ext>
            </a:extLst>
          </p:cNvPr>
          <p:cNvSpPr/>
          <p:nvPr/>
        </p:nvSpPr>
        <p:spPr>
          <a:xfrm>
            <a:off x="581058" y="1427312"/>
            <a:ext cx="3948411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«Арт-терапія – повітряний пластилін» (ХЗДО №49 «Дюймовочка» 06.02.2024 р.)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99C378-4492-4821-8860-581C4A4A3E21}"/>
              </a:ext>
            </a:extLst>
          </p:cNvPr>
          <p:cNvSpPr/>
          <p:nvPr/>
        </p:nvSpPr>
        <p:spPr>
          <a:xfrm>
            <a:off x="1230133" y="-157237"/>
            <a:ext cx="9166007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Відвідала засідання </a:t>
            </a:r>
          </a:p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«Простір освітніх практик </a:t>
            </a:r>
            <a:r>
              <a:rPr lang="uk-UA" sz="3600" b="1" dirty="0" err="1">
                <a:ln/>
                <a:solidFill>
                  <a:schemeClr val="accent5">
                    <a:lumMod val="50000"/>
                  </a:schemeClr>
                </a:solidFill>
              </a:rPr>
              <a:t>дошкілля</a:t>
            </a:r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 – 2024»</a:t>
            </a:r>
            <a:endParaRPr lang="ru-RU" sz="36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EC11230-96A6-425F-9C56-828E96AEC7F0}"/>
              </a:ext>
            </a:extLst>
          </p:cNvPr>
          <p:cNvSpPr/>
          <p:nvPr/>
        </p:nvSpPr>
        <p:spPr>
          <a:xfrm>
            <a:off x="177022" y="2750396"/>
            <a:ext cx="4756485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«Впровадження нетрадиційних </a:t>
            </a:r>
            <a:r>
              <a:rPr lang="uk-UA" b="1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</a:t>
            </a:r>
            <a:r>
              <a:rPr lang="en-US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b="1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язберігаючих</a:t>
            </a:r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технологій у роботі з дітьми дошкільного віку. Пісочна терапія» (ХЗДО №34 «Тополька» 02.2024 р.)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D21860C-81EA-43C1-AFB5-9D362E2D02FE}"/>
              </a:ext>
            </a:extLst>
          </p:cNvPr>
          <p:cNvSpPr/>
          <p:nvPr/>
        </p:nvSpPr>
        <p:spPr>
          <a:xfrm>
            <a:off x="581058" y="4649751"/>
            <a:ext cx="4051192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«Квест-мандрівка «В країну партнерства» (ХЗДО №3 «Світлячок» 03.2024 р.)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678727-7982-4F7F-ADB8-787D44AE03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35" y="1097010"/>
            <a:ext cx="3608449" cy="2706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10E600-3DD0-47B4-8DED-FCDFF68CF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10" y="3329191"/>
            <a:ext cx="2488260" cy="3317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4ABB71-13D4-4BD7-B594-BD986A8E8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08" y="3452617"/>
            <a:ext cx="2303121" cy="30708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09604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839E1-307A-46D2-A147-10A1B8D5A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0359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720622-10B8-4716-ADAC-1F0DDD4F4205}"/>
              </a:ext>
            </a:extLst>
          </p:cNvPr>
          <p:cNvSpPr/>
          <p:nvPr/>
        </p:nvSpPr>
        <p:spPr>
          <a:xfrm>
            <a:off x="1414130" y="212651"/>
            <a:ext cx="8580475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Літня школа стійкості </a:t>
            </a:r>
          </a:p>
          <a:p>
            <a:pPr marL="571500" indent="-571500" algn="ctr">
              <a:buFontTx/>
              <a:buChar char="-"/>
            </a:pPr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2024 (учасник)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843BD-5329-4D06-8FDF-23F713C76D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4" y="1528020"/>
            <a:ext cx="2556417" cy="34085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68EDDE-4A39-422D-868F-956F9BBA5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42" y="3429000"/>
            <a:ext cx="1572325" cy="3494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BB3627-5E1D-4A2D-A327-C402E5E06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41" y="1569123"/>
            <a:ext cx="2280684" cy="3040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6BB796A-7E75-4A81-95DB-785168B42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6" y="1528020"/>
            <a:ext cx="2280684" cy="3040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7D60AC-87BF-42B6-BB88-87F93F0F3B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67" y="3232298"/>
            <a:ext cx="2719277" cy="3625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5C1066-EE55-4AE3-980A-232BC4EC83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93" y="3837270"/>
            <a:ext cx="2177409" cy="2903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93AD8F-FBC9-495C-A992-6BAE7C45C5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384" y="1569123"/>
            <a:ext cx="3254489" cy="2440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39141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4ECAA-20E1-4AAD-895C-73E3FADA5236}"/>
              </a:ext>
            </a:extLst>
          </p:cNvPr>
          <p:cNvSpPr/>
          <p:nvPr/>
        </p:nvSpPr>
        <p:spPr>
          <a:xfrm>
            <a:off x="1034902" y="97955"/>
            <a:ext cx="10217888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200" b="1" dirty="0">
                <a:ln/>
                <a:solidFill>
                  <a:schemeClr val="accent5">
                    <a:lumMod val="50000"/>
                  </a:schemeClr>
                </a:solidFill>
              </a:rPr>
              <a:t>Виїзний семінар </a:t>
            </a:r>
          </a:p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«Різні можливості – рівні права»</a:t>
            </a:r>
          </a:p>
          <a:p>
            <a:pPr algn="ctr"/>
            <a:r>
              <a:rPr lang="uk-UA" sz="3200" b="1" dirty="0">
                <a:ln/>
                <a:solidFill>
                  <a:schemeClr val="accent5">
                    <a:lumMod val="50000"/>
                  </a:schemeClr>
                </a:solidFill>
              </a:rPr>
              <a:t>на базі рекреаційного центру «Берег надії» </a:t>
            </a:r>
          </a:p>
          <a:p>
            <a:pPr algn="ctr"/>
            <a:r>
              <a:rPr lang="uk-UA" sz="2800" b="1" dirty="0" err="1">
                <a:ln/>
                <a:solidFill>
                  <a:schemeClr val="accent5">
                    <a:lumMod val="50000"/>
                  </a:schemeClr>
                </a:solidFill>
              </a:rPr>
              <a:t>с.Головчинці</a:t>
            </a:r>
            <a:r>
              <a:rPr lang="uk-UA" sz="2800" b="1" dirty="0">
                <a:ln/>
                <a:solidFill>
                  <a:schemeClr val="accent5">
                    <a:lumMod val="50000"/>
                  </a:schemeClr>
                </a:solidFill>
              </a:rPr>
              <a:t> (жовтень 2024 р.)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4C2C3A-F19F-4279-BCC2-D26B1F3C7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68" y="2342927"/>
            <a:ext cx="3004799" cy="4016440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B1F086-D159-4975-9B76-9F2A60EF2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4" y="2342927"/>
            <a:ext cx="3004799" cy="4016440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D0E5D78-CA72-4808-B981-DFCEAEEBB3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013" y="2288181"/>
            <a:ext cx="3057456" cy="4086825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708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28BA9-BFB3-4853-A4AE-5502277D4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59" y="0"/>
            <a:ext cx="12305759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96A47F-8E94-408C-AC53-BBB3D5BD31C4}"/>
              </a:ext>
            </a:extLst>
          </p:cNvPr>
          <p:cNvSpPr/>
          <p:nvPr/>
        </p:nvSpPr>
        <p:spPr>
          <a:xfrm>
            <a:off x="552893" y="116958"/>
            <a:ext cx="1093898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Освітня діяльність</a:t>
            </a:r>
          </a:p>
          <a:p>
            <a:pPr algn="ctr"/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 із здобувачами освіти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B9FEA1-7764-47BE-80B2-929D8042E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" y="116958"/>
            <a:ext cx="2029490" cy="270598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3D819E3-C689-44DA-844B-B399977CB67F}"/>
              </a:ext>
            </a:extLst>
          </p:cNvPr>
          <p:cNvSpPr/>
          <p:nvPr/>
        </p:nvSpPr>
        <p:spPr>
          <a:xfrm>
            <a:off x="4064914" y="1382212"/>
            <a:ext cx="3948411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Художньо-продуктивне </a:t>
            </a:r>
            <a:r>
              <a:rPr lang="uk-UA" b="1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образотворення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4F16FA-4AF0-4D3D-ADCD-9AE9D9CE99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14" y="4758309"/>
            <a:ext cx="2603550" cy="1952662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30F10C-4F3F-45CE-A301-486593950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41" y="2209996"/>
            <a:ext cx="2926042" cy="2194532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6DFC1B4-0F22-4C18-BEAF-F515811C29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240" y="4178236"/>
            <a:ext cx="1899550" cy="2532735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E05A66-C4A8-4B1C-90E0-0F45D5DB5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423" y="3814744"/>
            <a:ext cx="1899550" cy="253273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B6C55B-A4DC-4216-A8A3-7BFAE60FDA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1" y="1948814"/>
            <a:ext cx="1899550" cy="253273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44EEE5-C57D-43ED-9432-62A0040FA4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1" y="4758309"/>
            <a:ext cx="2567421" cy="192556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DEE0137-E56B-4615-AC32-6F3EBEAA45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181" y="2391160"/>
            <a:ext cx="1899550" cy="253273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751B17-50B2-473D-AC94-CA792DD7B5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51" y="3777599"/>
            <a:ext cx="1991663" cy="265555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613791F-A531-42A0-90A3-DD8155CFEC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63" y="121135"/>
            <a:ext cx="2029490" cy="270598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498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92AB-5B85-4B4C-B359-A06B14EB6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6"/>
            <a:ext cx="12192000" cy="6870816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1ABA5D-8114-499A-8187-1404F55F766A}"/>
              </a:ext>
            </a:extLst>
          </p:cNvPr>
          <p:cNvSpPr/>
          <p:nvPr/>
        </p:nvSpPr>
        <p:spPr>
          <a:xfrm>
            <a:off x="935665" y="192763"/>
            <a:ext cx="1043053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uk-UA" sz="4000" b="1" i="1" dirty="0" err="1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Капітошки</a:t>
            </a:r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» активно </a:t>
            </a:r>
          </a:p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граються </a:t>
            </a:r>
          </a:p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рухливі ігри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CD00D8-C017-4CBB-A1F4-0A5043363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8" y="1158949"/>
            <a:ext cx="3385362" cy="4513816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441CBD-EDD8-48E9-9321-E30DAD819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38" y="1158946"/>
            <a:ext cx="3385364" cy="4513819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DF21E2-3ED5-4284-90A8-119D34FFC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151" y="2337334"/>
            <a:ext cx="4570166" cy="3427624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7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A85D-3F89-4D3A-8D95-27F4DDC14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475E1-913E-4325-9491-2D192625A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2B21E-3A67-40F2-AA5C-495F0FDC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"/>
            <a:ext cx="12192000" cy="67516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99C378-4492-4821-8860-581C4A4A3E21}"/>
              </a:ext>
            </a:extLst>
          </p:cNvPr>
          <p:cNvSpPr/>
          <p:nvPr/>
        </p:nvSpPr>
        <p:spPr>
          <a:xfrm>
            <a:off x="1230133" y="-157237"/>
            <a:ext cx="916600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 err="1">
                <a:ln/>
                <a:solidFill>
                  <a:schemeClr val="accent5">
                    <a:lumMod val="50000"/>
                  </a:schemeClr>
                </a:solidFill>
              </a:rPr>
              <a:t>Проєкт</a:t>
            </a:r>
            <a:endParaRPr lang="uk-UA" sz="3600" b="1" dirty="0">
              <a:ln/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uk-UA" sz="3600" b="1" i="1" dirty="0">
                <a:ln/>
                <a:solidFill>
                  <a:schemeClr val="accent5">
                    <a:lumMod val="50000"/>
                  </a:schemeClr>
                </a:solidFill>
              </a:rPr>
              <a:t>«Тарілочка здорового харчування</a:t>
            </a:r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»</a:t>
            </a:r>
            <a:endParaRPr lang="ru-RU" sz="36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FDD69C-3CC2-4429-B0FF-9AA7DB6F01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3" y="3736919"/>
            <a:ext cx="3792403" cy="2844303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FFFCF3A-8787-4A57-9957-9E253027A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70" y="3673587"/>
            <a:ext cx="3892935" cy="2919701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6DB1B8-0362-460C-A033-77473D107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20" y="1043092"/>
            <a:ext cx="3360349" cy="2520262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226B17-4393-4E61-81BB-3C3978113D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970" y="999806"/>
            <a:ext cx="3329950" cy="2497463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1D74BA0-F19E-4233-91C0-2733565385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88" y="3152786"/>
            <a:ext cx="2692252" cy="3589669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280A64-DBC1-46E6-8CB4-B7F7FE718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201" y="1043092"/>
            <a:ext cx="3404782" cy="2553586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9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4ECAA-20E1-4AAD-895C-73E3FADA5236}"/>
              </a:ext>
            </a:extLst>
          </p:cNvPr>
          <p:cNvSpPr/>
          <p:nvPr/>
        </p:nvSpPr>
        <p:spPr>
          <a:xfrm>
            <a:off x="2232837" y="0"/>
            <a:ext cx="783619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Ми гідні бути українцями!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444E7C-0397-4586-81F1-F3A6FAEF9BA6}"/>
              </a:ext>
            </a:extLst>
          </p:cNvPr>
          <p:cNvSpPr/>
          <p:nvPr/>
        </p:nvSpPr>
        <p:spPr>
          <a:xfrm>
            <a:off x="4189227" y="879974"/>
            <a:ext cx="3813546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Акція «Жовта стрічка»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162708-43B9-438F-BE4E-4958BD1D6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64" y="566551"/>
            <a:ext cx="2909642" cy="3879522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66D640-4A0C-4871-8340-251D98F6E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09" y="4081543"/>
            <a:ext cx="3449352" cy="2587014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9C3D24-6710-448F-B6AC-84F9EA29DE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03" y="3956467"/>
            <a:ext cx="2127875" cy="2837166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8C7FA24-C8B1-4745-BA79-150FB02734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27" y="1608906"/>
            <a:ext cx="3782889" cy="2837167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F027EB-401A-45DB-BD0B-E0726085F9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058" y="566551"/>
            <a:ext cx="2763078" cy="3684104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3458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995B2-62E5-4EC9-B003-30A9647AC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675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CF3EF1-82C1-4E28-81DE-711F07CBF1E6}"/>
              </a:ext>
            </a:extLst>
          </p:cNvPr>
          <p:cNvSpPr/>
          <p:nvPr/>
        </p:nvSpPr>
        <p:spPr>
          <a:xfrm>
            <a:off x="1903228" y="1"/>
            <a:ext cx="8825023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Наші цікаві ігри </a:t>
            </a:r>
          </a:p>
          <a:p>
            <a:pPr algn="ctr"/>
            <a:r>
              <a:rPr lang="uk-UA" sz="40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«В грі всього навчуся</a:t>
            </a:r>
            <a:r>
              <a:rPr lang="uk-UA" sz="44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E2A7A8-7ADB-45EC-A91E-A17B1832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1" y="201347"/>
            <a:ext cx="2803128" cy="2102346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72A9A4-9662-4784-A891-0B520DDB2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04" y="2421085"/>
            <a:ext cx="2218458" cy="2957944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5E7E3E-3E21-4B5B-995F-315E4FB611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57" y="95022"/>
            <a:ext cx="2803128" cy="2102346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E13AB6-B75E-4AB9-A2DE-31E85C2B69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72" y="2303693"/>
            <a:ext cx="2170051" cy="2893401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E12EB9-0CA7-42CE-97B6-8765FEA7B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414" y="1658974"/>
            <a:ext cx="1995456" cy="2660608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3C0C62-953D-4299-ACE2-709AF6CEEF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973" y="1658974"/>
            <a:ext cx="1995455" cy="2660607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A8D8ECB-A60D-40A2-83F6-6100824717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745" y="1482431"/>
            <a:ext cx="2125184" cy="2833578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F0A1BE3-CC03-4682-8511-E1888BA5CD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81" y="4127016"/>
            <a:ext cx="1878017" cy="2504023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F43D398-B42B-46B1-930E-DAD9B8B9CE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43" y="4523735"/>
            <a:ext cx="2830621" cy="2122966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0A1CFA-8331-4D13-B2A2-EC0CA3D34D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57" y="4127017"/>
            <a:ext cx="1878017" cy="2504023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64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0FBC78-7437-4317-89C6-69CA9E45AB80}"/>
              </a:ext>
            </a:extLst>
          </p:cNvPr>
          <p:cNvSpPr/>
          <p:nvPr/>
        </p:nvSpPr>
        <p:spPr>
          <a:xfrm>
            <a:off x="2615609" y="713509"/>
            <a:ext cx="680483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>
                    <a:lumMod val="50000"/>
                  </a:schemeClr>
                </a:solidFill>
              </a:rPr>
              <a:t>Загальні відомості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59708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Дата народження: 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8.10.1966 р.</a:t>
            </a: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Освіта:</a:t>
            </a:r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фаховий молодший бакалавр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Начальний заклад: 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Хмельницьке педагогічне училище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Фах за дипломом</a:t>
            </a:r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+mj-lt"/>
              </a:rPr>
              <a:t>: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вихователь дитячого садка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Кваліфікаційна категорія: </a:t>
            </a:r>
            <a:r>
              <a:rPr lang="uk-UA" sz="2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”спеціаліст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першої </a:t>
            </a:r>
            <a:r>
              <a:rPr lang="uk-UA" sz="2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категорії”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Педагогічне звання:  </a:t>
            </a:r>
            <a:r>
              <a:rPr lang="uk-UA" sz="2400" b="1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”вихователь-методист”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Атестація: 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2025 р.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Стаж педагогічної роботи: </a:t>
            </a:r>
            <a:r>
              <a:rPr lang="uk-UA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40 р.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+mj-lt"/>
            </a:endParaRPr>
          </a:p>
          <a:p>
            <a:r>
              <a:rPr lang="uk-UA" sz="2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1A2E25"/>
                </a:solidFill>
                <a:latin typeface="Arial Black" panose="020B0A04020102020204" pitchFamily="34" charset="0"/>
              </a:rPr>
              <a:t>Електронна адреса: </a:t>
            </a:r>
            <a:r>
              <a:rPr lang="en-US" sz="2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tanjaxiaomi4x@gmail.com</a:t>
            </a:r>
            <a:endParaRPr lang="uk-UA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09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839E1-307A-46D2-A147-10A1B8D5A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70359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720622-10B8-4716-ADAC-1F0DDD4F4205}"/>
              </a:ext>
            </a:extLst>
          </p:cNvPr>
          <p:cNvSpPr/>
          <p:nvPr/>
        </p:nvSpPr>
        <p:spPr>
          <a:xfrm>
            <a:off x="1414130" y="212651"/>
            <a:ext cx="9292856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uk-UA" sz="4000" b="1" dirty="0">
              <a:ln/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Від випускників до малюків.</a:t>
            </a:r>
          </a:p>
          <a:p>
            <a:pPr algn="ctr"/>
            <a:r>
              <a:rPr lang="uk-UA" sz="4000" b="1" dirty="0">
                <a:ln/>
                <a:solidFill>
                  <a:schemeClr val="accent5">
                    <a:lumMod val="50000"/>
                  </a:schemeClr>
                </a:solidFill>
              </a:rPr>
              <a:t>Ростуть справжні українці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D1293F-9F2C-406A-AFCB-6920CD926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57" y="2151643"/>
            <a:ext cx="2732568" cy="3643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F4423C-CDD4-46B6-A2F0-B58886BEC0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13" y="2103958"/>
            <a:ext cx="2804096" cy="3738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E203C7-E007-405B-8FD0-2836289775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09" y="2682947"/>
            <a:ext cx="2732568" cy="3643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4D719F-1BE0-46DA-AA06-1E51886D5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1" y="2682946"/>
            <a:ext cx="2732569" cy="3643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7332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92AB-5B85-4B4C-B359-A06B14EB6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6"/>
            <a:ext cx="12192000" cy="6870816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1ABA5D-8114-499A-8187-1404F55F766A}"/>
              </a:ext>
            </a:extLst>
          </p:cNvPr>
          <p:cNvSpPr/>
          <p:nvPr/>
        </p:nvSpPr>
        <p:spPr>
          <a:xfrm>
            <a:off x="935665" y="192763"/>
            <a:ext cx="10430539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uk-UA" sz="4000" b="1" dirty="0">
              <a:ln>
                <a:solidFill>
                  <a:srgbClr val="3A2B1C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uk-UA" sz="40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Яка цікава та повчальна казочка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966B2A-D4DD-4934-B510-17160F2ED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4" y="1705085"/>
            <a:ext cx="5287926" cy="3965945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B5D3CA-AF7C-4436-98A7-91E685586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172" y="1516200"/>
            <a:ext cx="3257785" cy="4343713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562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A85D-3F89-4D3A-8D95-27F4DDC14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475E1-913E-4325-9491-2D192625A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2B21E-3A67-40F2-AA5C-495F0FDC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"/>
            <a:ext cx="12192000" cy="675167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99C378-4492-4821-8860-581C4A4A3E21}"/>
              </a:ext>
            </a:extLst>
          </p:cNvPr>
          <p:cNvSpPr/>
          <p:nvPr/>
        </p:nvSpPr>
        <p:spPr>
          <a:xfrm>
            <a:off x="1230133" y="-157237"/>
            <a:ext cx="9166007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/>
                <a:solidFill>
                  <a:schemeClr val="accent5">
                    <a:lumMod val="50000"/>
                  </a:schemeClr>
                </a:solidFill>
              </a:rPr>
              <a:t>Співпраця з батьками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A6EB57-235A-4026-A13E-F38BB71A37FB}"/>
              </a:ext>
            </a:extLst>
          </p:cNvPr>
          <p:cNvSpPr/>
          <p:nvPr/>
        </p:nvSpPr>
        <p:spPr>
          <a:xfrm>
            <a:off x="1701935" y="499649"/>
            <a:ext cx="3948411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Майстер-клас «Пташок викликаю з теплого краю» з елементами </a:t>
            </a:r>
            <a:r>
              <a:rPr lang="uk-UA" b="1" dirty="0" err="1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пластилінографії</a:t>
            </a:r>
            <a:endParaRPr lang="uk-UA" b="1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(березень 2024 р.)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711BB9-5AD6-4432-8D0B-4BBBB5130732}"/>
              </a:ext>
            </a:extLst>
          </p:cNvPr>
          <p:cNvSpPr/>
          <p:nvPr/>
        </p:nvSpPr>
        <p:spPr>
          <a:xfrm>
            <a:off x="6681153" y="638149"/>
            <a:ext cx="3948411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Готуємося до «Козацьких розваг»</a:t>
            </a:r>
          </a:p>
          <a:p>
            <a:pPr algn="ctr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(жовтень 2024 р.)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04022F-7756-4229-AA3D-724B35DC5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0" y="1938670"/>
            <a:ext cx="2775098" cy="3700130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C24833-52DF-40EF-9855-9B61D7DF6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40" y="2238232"/>
            <a:ext cx="4315818" cy="3236864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4A4983-9910-4691-AAF0-0A4FBC84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60" y="1841562"/>
            <a:ext cx="2847929" cy="3797238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864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444E7C-0397-4586-81F1-F3A6FAEF9BA6}"/>
              </a:ext>
            </a:extLst>
          </p:cNvPr>
          <p:cNvSpPr/>
          <p:nvPr/>
        </p:nvSpPr>
        <p:spPr>
          <a:xfrm>
            <a:off x="6675794" y="815200"/>
            <a:ext cx="3813546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Круглий стіл «Користь вітамінних напоїв»</a:t>
            </a:r>
          </a:p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(січень 2025 р.)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17EAA90-4FA5-4FCD-AACA-C63B52CF3B42}"/>
              </a:ext>
            </a:extLst>
          </p:cNvPr>
          <p:cNvSpPr/>
          <p:nvPr/>
        </p:nvSpPr>
        <p:spPr>
          <a:xfrm>
            <a:off x="1792885" y="815201"/>
            <a:ext cx="3813546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Квест-мандрівка «Весна пробуджує все навколо»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4F4229-504D-4383-B238-81F60B895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9" y="2282330"/>
            <a:ext cx="3056679" cy="4075572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B61A4E-7E69-4C97-9C9E-0D83BB08B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2" y="2319568"/>
            <a:ext cx="3056681" cy="4075574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051C58-BD74-4577-927D-9079D44BF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087" y="2282330"/>
            <a:ext cx="3056680" cy="4075574"/>
          </a:xfrm>
          <a:prstGeom prst="rect">
            <a:avLst/>
          </a:prstGeom>
          <a:ln w="38100" cap="sq">
            <a:solidFill>
              <a:srgbClr val="9966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76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B839E1-307A-46D2-A147-10A1B8D5A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" y="0"/>
            <a:ext cx="12192001" cy="720887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720622-10B8-4716-ADAC-1F0DDD4F4205}"/>
              </a:ext>
            </a:extLst>
          </p:cNvPr>
          <p:cNvSpPr/>
          <p:nvPr/>
        </p:nvSpPr>
        <p:spPr>
          <a:xfrm>
            <a:off x="283857" y="212651"/>
            <a:ext cx="11424152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000" b="1">
                <a:ln/>
                <a:solidFill>
                  <a:schemeClr val="accent5">
                    <a:lumMod val="50000"/>
                  </a:schemeClr>
                </a:solidFill>
              </a:rPr>
              <a:t>Освітній простір </a:t>
            </a:r>
          </a:p>
          <a:p>
            <a:pPr algn="ctr"/>
            <a:r>
              <a:rPr lang="uk-UA" sz="4000" b="1">
                <a:ln/>
                <a:solidFill>
                  <a:schemeClr val="accent5">
                    <a:lumMod val="50000"/>
                  </a:schemeClr>
                </a:solidFill>
              </a:rPr>
              <a:t>нашої групи</a:t>
            </a:r>
            <a:endParaRPr lang="uk-UA" sz="40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AFCE91-0FE3-4405-BDA7-1D40D0137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" y="4056390"/>
            <a:ext cx="3890437" cy="2801610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D28AB0-32B7-4CC2-91FE-A90D05C14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568" y="3975766"/>
            <a:ext cx="3991273" cy="2882234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ABD794-96C1-4D7C-A840-6A341B592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984" y="874370"/>
            <a:ext cx="3883775" cy="2912831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BD73BC-9EEC-410D-A2F5-BD1061672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" y="896840"/>
            <a:ext cx="3943702" cy="2957777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4D31BA3-0DD9-458F-90EC-BB67DFD7F2A0}"/>
              </a:ext>
            </a:extLst>
          </p:cNvPr>
          <p:cNvSpPr/>
          <p:nvPr/>
        </p:nvSpPr>
        <p:spPr>
          <a:xfrm>
            <a:off x="4389131" y="1544302"/>
            <a:ext cx="3295815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Осередки ігрової та навчальної діяльності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E77D65-FA5F-4828-8AE7-0D83A4BE5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39" y="2988458"/>
            <a:ext cx="3065317" cy="3975869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30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92AB-5B85-4B4C-B359-A06B14EB6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96" y="-12816"/>
            <a:ext cx="12397596" cy="698668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30F572-91A8-4F20-9A42-1DD088750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925" y="210277"/>
            <a:ext cx="4177423" cy="313306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449ECF-CECE-4137-9AF5-A7ECC09C5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02" y="2592297"/>
            <a:ext cx="3129422" cy="4172562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C9562E0-18C8-45D3-8269-D507A8861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77"/>
            <a:ext cx="4347074" cy="326030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698A77-09C2-417C-9715-181428148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38" y="3494113"/>
            <a:ext cx="4412479" cy="330936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6159CF9-F740-406F-903F-4B27F10A1F69}"/>
              </a:ext>
            </a:extLst>
          </p:cNvPr>
          <p:cNvSpPr/>
          <p:nvPr/>
        </p:nvSpPr>
        <p:spPr>
          <a:xfrm>
            <a:off x="4500381" y="463881"/>
            <a:ext cx="3191237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Осередок природознавства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6A28118-C1ED-41AB-9712-C2B625072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01" y="3640455"/>
            <a:ext cx="2382671" cy="317689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8E74B94-824D-4178-95A0-AAAD59482C2B}"/>
              </a:ext>
            </a:extLst>
          </p:cNvPr>
          <p:cNvSpPr/>
          <p:nvPr/>
        </p:nvSpPr>
        <p:spPr>
          <a:xfrm>
            <a:off x="4484036" y="1609597"/>
            <a:ext cx="3191237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на підвіконні</a:t>
            </a:r>
          </a:p>
        </p:txBody>
      </p:sp>
    </p:spTree>
    <p:extLst>
      <p:ext uri="{BB962C8B-B14F-4D97-AF65-F5344CB8AC3E}">
        <p14:creationId xmlns:p14="http://schemas.microsoft.com/office/powerpoint/2010/main" val="1528054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EA85D-3F89-4D3A-8D95-27F4DDC14F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475E1-913E-4325-9491-2D192625A3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02B21E-3A67-40F2-AA5C-495F0FDC67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"/>
            <a:ext cx="12192000" cy="70054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85199B-0964-42C0-AFDA-E1B489F48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7" y="1856077"/>
            <a:ext cx="3099161" cy="413221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4B9CD5-1CBD-4CEC-B347-B931EF530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557" y="1074725"/>
            <a:ext cx="3465862" cy="259939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39076B-A115-499E-9C5F-EAE3302B8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13" y="4436876"/>
            <a:ext cx="3375606" cy="239939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B6F9AD-ECCB-4565-B2F2-1469175B3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984" y="2361660"/>
            <a:ext cx="4015809" cy="312104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C5B35B2-2581-44A5-B5CD-E421B60E3140}"/>
              </a:ext>
            </a:extLst>
          </p:cNvPr>
          <p:cNvSpPr/>
          <p:nvPr/>
        </p:nvSpPr>
        <p:spPr>
          <a:xfrm>
            <a:off x="514207" y="403697"/>
            <a:ext cx="3142681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Осередок співпраці з батьками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3985794-DC08-4BEC-815C-9D5ADF2C9B9D}"/>
              </a:ext>
            </a:extLst>
          </p:cNvPr>
          <p:cNvSpPr/>
          <p:nvPr/>
        </p:nvSpPr>
        <p:spPr>
          <a:xfrm>
            <a:off x="3906557" y="132308"/>
            <a:ext cx="3436519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Осередок народознавства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478749-65D1-4B7C-8B10-224FD225D7CF}"/>
              </a:ext>
            </a:extLst>
          </p:cNvPr>
          <p:cNvSpPr/>
          <p:nvPr/>
        </p:nvSpPr>
        <p:spPr>
          <a:xfrm>
            <a:off x="4002543" y="3815261"/>
            <a:ext cx="3295815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Ігровий майданчик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6238E3-CBF9-4266-9B96-5E3E474BD4D8}"/>
              </a:ext>
            </a:extLst>
          </p:cNvPr>
          <p:cNvSpPr/>
          <p:nvPr/>
        </p:nvSpPr>
        <p:spPr>
          <a:xfrm>
            <a:off x="7622088" y="821750"/>
            <a:ext cx="3878621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Осередок театралізованої діяльності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3219256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E1A079-C6A3-48F1-B891-B2C11A1CB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1" y="0"/>
            <a:ext cx="12277061" cy="71096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8361479-E71A-4FAD-98E2-7E9B680AE80D}"/>
              </a:ext>
            </a:extLst>
          </p:cNvPr>
          <p:cNvSpPr/>
          <p:nvPr/>
        </p:nvSpPr>
        <p:spPr>
          <a:xfrm>
            <a:off x="3009014" y="1174934"/>
            <a:ext cx="5975497" cy="29238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4400" b="1" dirty="0">
                <a:ln>
                  <a:solidFill>
                    <a:srgbClr val="1A2E25"/>
                  </a:solidFill>
                </a:ln>
                <a:solidFill>
                  <a:srgbClr val="6D554B"/>
                </a:solidFill>
              </a:rPr>
              <a:t>Педагогічне кредо:</a:t>
            </a:r>
          </a:p>
          <a:p>
            <a:r>
              <a:rPr lang="uk-UA" sz="28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«До кожної дитини ключ знайти, у праці результат хороший мати, і творчо до мети іти: з любов</a:t>
            </a:r>
            <a:r>
              <a:rPr lang="en-US" sz="28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’</a:t>
            </a:r>
            <a:r>
              <a:rPr lang="uk-UA" sz="28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ю серце дітям віддавати»</a:t>
            </a:r>
            <a:endParaRPr lang="ru-RU" sz="2800" b="1" i="1" dirty="0">
              <a:ln>
                <a:solidFill>
                  <a:srgbClr val="3A2B1C"/>
                </a:solidFill>
              </a:ln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410A32-9C8A-4885-AC43-FA13D570DE82}"/>
              </a:ext>
            </a:extLst>
          </p:cNvPr>
          <p:cNvSpPr/>
          <p:nvPr/>
        </p:nvSpPr>
        <p:spPr>
          <a:xfrm>
            <a:off x="1648046" y="4221127"/>
            <a:ext cx="6124353" cy="16312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uk-UA" sz="4400" b="1" dirty="0">
                <a:ln>
                  <a:solidFill>
                    <a:srgbClr val="1A2E25"/>
                  </a:solidFill>
                </a:ln>
                <a:solidFill>
                  <a:srgbClr val="6D554B"/>
                </a:solidFill>
              </a:rPr>
              <a:t>Життєве кредо:</a:t>
            </a:r>
          </a:p>
          <a:p>
            <a:r>
              <a:rPr lang="uk-UA" sz="2800" b="1" i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«Всі перемоги починаються з перемоги над собою»</a:t>
            </a:r>
            <a:endParaRPr lang="ru-RU" sz="2800" b="1" i="1" dirty="0">
              <a:ln>
                <a:solidFill>
                  <a:srgbClr val="3A2B1C"/>
                </a:solidFill>
              </a:ln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790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B995B2-62E5-4EC9-B003-30A9647AC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0675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CCF3EF1-82C1-4E28-81DE-711F07CBF1E6}"/>
              </a:ext>
            </a:extLst>
          </p:cNvPr>
          <p:cNvSpPr/>
          <p:nvPr/>
        </p:nvSpPr>
        <p:spPr>
          <a:xfrm>
            <a:off x="2254102" y="1"/>
            <a:ext cx="8474149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Підвищення кваліфікації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296DB2-3DFD-4584-B670-3196B85F4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51" y="2987748"/>
            <a:ext cx="3813546" cy="2860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A2B1C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331050-13D2-47BB-8A03-CF4454219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11" y="1478815"/>
            <a:ext cx="4718985" cy="3539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A2B1C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4CC79C-BE8A-4007-8A5E-3DC177EBECEE}"/>
              </a:ext>
            </a:extLst>
          </p:cNvPr>
          <p:cNvSpPr/>
          <p:nvPr/>
        </p:nvSpPr>
        <p:spPr>
          <a:xfrm>
            <a:off x="6817144" y="5178067"/>
            <a:ext cx="3495518" cy="8309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>
                  <a:solidFill>
                    <a:srgbClr val="1A2E25"/>
                  </a:solidFill>
                </a:ln>
                <a:solidFill>
                  <a:srgbClr val="1A2E25"/>
                </a:solidFill>
                <a:latin typeface="+mj-lt"/>
              </a:rPr>
              <a:t>Загальна кількість </a:t>
            </a:r>
          </a:p>
          <a:p>
            <a:pPr algn="ctr"/>
            <a:r>
              <a:rPr lang="uk-UA" sz="2400" b="1" dirty="0">
                <a:ln>
                  <a:solidFill>
                    <a:srgbClr val="1A2E25"/>
                  </a:solidFill>
                </a:ln>
                <a:solidFill>
                  <a:srgbClr val="1A2E25"/>
                </a:solidFill>
                <a:latin typeface="+mj-lt"/>
              </a:rPr>
              <a:t>годин:</a:t>
            </a:r>
            <a:r>
              <a:rPr lang="uk-UA" sz="2400" b="1" dirty="0">
                <a:ln w="0"/>
                <a:solidFill>
                  <a:srgbClr val="1A2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 год.</a:t>
            </a:r>
            <a:endParaRPr lang="ru-RU" sz="2400" dirty="0">
              <a:solidFill>
                <a:srgbClr val="1A2E25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646C1FC-AC62-477B-8353-52633E86814F}"/>
              </a:ext>
            </a:extLst>
          </p:cNvPr>
          <p:cNvSpPr/>
          <p:nvPr/>
        </p:nvSpPr>
        <p:spPr>
          <a:xfrm>
            <a:off x="1584252" y="1306147"/>
            <a:ext cx="3813546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04-15.03.2024 р. – курси підвищення кваліфікації за комплексною освітньою програмою керівників гуртків ЗДО при ХОІППО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4CC79C-BE8A-4007-8A5E-3DC177EBECEE}"/>
              </a:ext>
            </a:extLst>
          </p:cNvPr>
          <p:cNvSpPr/>
          <p:nvPr/>
        </p:nvSpPr>
        <p:spPr>
          <a:xfrm>
            <a:off x="6817145" y="857136"/>
            <a:ext cx="3495518" cy="46166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n>
                  <a:solidFill>
                    <a:srgbClr val="1A2E25"/>
                  </a:solidFill>
                </a:ln>
                <a:solidFill>
                  <a:srgbClr val="1A2E25"/>
                </a:solidFill>
                <a:latin typeface="+mj-lt"/>
              </a:rPr>
              <a:t>Мої сертифікати</a:t>
            </a:r>
          </a:p>
        </p:txBody>
      </p:sp>
    </p:spTree>
    <p:extLst>
      <p:ext uri="{BB962C8B-B14F-4D97-AF65-F5344CB8AC3E}">
        <p14:creationId xmlns:p14="http://schemas.microsoft.com/office/powerpoint/2010/main" val="2377212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319801-B03B-45BE-9D0D-C77943A5C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39" y="1249307"/>
            <a:ext cx="3675321" cy="4900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3A2B1C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4ECAA-20E1-4AAD-895C-73E3FADA5236}"/>
              </a:ext>
            </a:extLst>
          </p:cNvPr>
          <p:cNvSpPr/>
          <p:nvPr/>
        </p:nvSpPr>
        <p:spPr>
          <a:xfrm>
            <a:off x="4258339" y="325977"/>
            <a:ext cx="367532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/>
                <a:solidFill>
                  <a:schemeClr val="accent5">
                    <a:lumMod val="50000"/>
                  </a:schemeClr>
                </a:solidFill>
              </a:rPr>
              <a:t>Нагороди</a:t>
            </a:r>
          </a:p>
        </p:txBody>
      </p:sp>
    </p:spTree>
    <p:extLst>
      <p:ext uri="{BB962C8B-B14F-4D97-AF65-F5344CB8AC3E}">
        <p14:creationId xmlns:p14="http://schemas.microsoft.com/office/powerpoint/2010/main" val="213714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92AB-5B85-4B4C-B359-A06B14EB6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" y="0"/>
            <a:ext cx="12192000" cy="6678053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1ABA5D-8114-499A-8187-1404F55F766A}"/>
              </a:ext>
            </a:extLst>
          </p:cNvPr>
          <p:cNvSpPr/>
          <p:nvPr/>
        </p:nvSpPr>
        <p:spPr>
          <a:xfrm>
            <a:off x="1839432" y="179947"/>
            <a:ext cx="8899452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>
                  <a:solidFill>
                    <a:srgbClr val="3A2B1C"/>
                  </a:solidFill>
                </a:ln>
                <a:solidFill>
                  <a:schemeClr val="accent5">
                    <a:lumMod val="50000"/>
                  </a:schemeClr>
                </a:solidFill>
              </a:rPr>
              <a:t>Методичні напрацювання</a:t>
            </a:r>
            <a:endParaRPr lang="ru-RU" sz="4400" b="1" dirty="0">
              <a:ln>
                <a:solidFill>
                  <a:srgbClr val="3A2B1C"/>
                </a:solidFill>
              </a:ln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3CB7CC-41DE-4EFA-8C4D-51E0AA19B382}"/>
              </a:ext>
            </a:extLst>
          </p:cNvPr>
          <p:cNvSpPr/>
          <p:nvPr/>
        </p:nvSpPr>
        <p:spPr>
          <a:xfrm>
            <a:off x="879552" y="949388"/>
            <a:ext cx="392636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Сенсорний розвиток дітей </a:t>
            </a:r>
          </a:p>
          <a:p>
            <a:pPr algn="just"/>
            <a:r>
              <a:rPr lang="uk-UA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молодшого дошкільного віку </a:t>
            </a:r>
          </a:p>
          <a:p>
            <a:pPr algn="ctr"/>
            <a:r>
              <a:rPr lang="uk-UA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через ігри з ґудзиками</a:t>
            </a:r>
            <a:endParaRPr lang="ru-RU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77B57C-E631-48C3-ACD3-A6E23AFBE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9" y="2016601"/>
            <a:ext cx="3526465" cy="2644849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86398E-226E-4E13-ABEE-3A7FA1458057}"/>
              </a:ext>
            </a:extLst>
          </p:cNvPr>
          <p:cNvSpPr/>
          <p:nvPr/>
        </p:nvSpPr>
        <p:spPr>
          <a:xfrm>
            <a:off x="6943060" y="949388"/>
            <a:ext cx="409353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Сенсорний розвиток дітей </a:t>
            </a:r>
          </a:p>
          <a:p>
            <a:pPr algn="ctr"/>
            <a:r>
              <a:rPr lang="uk-UA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молодшого дошкільного віку </a:t>
            </a:r>
          </a:p>
          <a:p>
            <a:pPr algn="ctr"/>
            <a:endParaRPr lang="uk-UA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rgbClr val="A50021"/>
              </a:solidFill>
              <a:latin typeface="Arial Black" panose="020B0A040201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D81881-526B-4B5C-A616-6AD8E2C2D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67" y="4394270"/>
            <a:ext cx="2145024" cy="1608767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9B3AC3-E704-42C1-BD76-DA82526C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840" y="3232298"/>
            <a:ext cx="2393575" cy="1795182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2317CB-920C-4B4A-83C8-00C072F42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32" y="2044105"/>
            <a:ext cx="2074669" cy="1556002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24E6245-9867-4BD7-81F1-020261F739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55" y="4374262"/>
            <a:ext cx="2276298" cy="1707224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E44B58-26BC-4809-8E48-042115C5B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9586" y="3600108"/>
            <a:ext cx="2370611" cy="177795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093A45-0C71-4F0B-B377-7142B441A9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2" y="2060022"/>
            <a:ext cx="2370611" cy="177795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03B5E32-3B61-4ECF-8B31-B86E2CB299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37" y="4758785"/>
            <a:ext cx="1372890" cy="1830520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DE16081-C938-4D04-80A3-C97564CC77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85" y="4758785"/>
            <a:ext cx="1372890" cy="1830520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77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9E1A079-C6A3-48F1-B891-B2C11A1CBB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7061" cy="71096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081EE-8FE1-415B-A962-8FD7F90728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91" y="135564"/>
            <a:ext cx="3408147" cy="2556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8D9F31-27FB-4CA8-A54F-521C1B703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4" y="135565"/>
            <a:ext cx="3408147" cy="25561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F162B0-0384-4D4A-8D83-700E4BBD1B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08" y="3648383"/>
            <a:ext cx="3408148" cy="2556111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6D8407-DB9F-4CB9-A89B-38B85A483D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390" y="3694675"/>
            <a:ext cx="3476848" cy="260763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C25242-8CA3-4792-9AE7-609C6FD58414}"/>
              </a:ext>
            </a:extLst>
          </p:cNvPr>
          <p:cNvSpPr/>
          <p:nvPr/>
        </p:nvSpPr>
        <p:spPr>
          <a:xfrm>
            <a:off x="4114800" y="135563"/>
            <a:ext cx="3955311" cy="14773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2002 року працюю керівником гуртка за власною програмою «Пісочна ігротека та сенсорний розвиток дітей 4-го року життя» затвердженою ХОІППО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54E1EA-D423-4C55-A318-D237AD9CA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51" y="1748454"/>
            <a:ext cx="2439211" cy="3252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E0189-637F-4AA8-97A4-B883707293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84" y="1746213"/>
            <a:ext cx="2439211" cy="3252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6D554B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6F2F9F6-EF64-421F-8ACF-837CAFBC27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391" y="4250364"/>
            <a:ext cx="1955727" cy="260763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59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81B632-7AC5-4074-8C46-77F9B2ACF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45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DF4E34-29B5-4A65-8925-2A395D220AAD}"/>
              </a:ext>
            </a:extLst>
          </p:cNvPr>
          <p:cNvSpPr/>
          <p:nvPr/>
        </p:nvSpPr>
        <p:spPr>
          <a:xfrm>
            <a:off x="3625702" y="0"/>
            <a:ext cx="5082363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5">
                    <a:lumMod val="50000"/>
                  </a:schemeClr>
                </a:solidFill>
              </a:rPr>
              <a:t>Друк статті</a:t>
            </a:r>
            <a:endParaRPr lang="ru-RU" sz="4400" b="1" dirty="0">
              <a:ln/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93B80C-B91B-4762-8BFD-B264DF98B402}"/>
              </a:ext>
            </a:extLst>
          </p:cNvPr>
          <p:cNvSpPr/>
          <p:nvPr/>
        </p:nvSpPr>
        <p:spPr>
          <a:xfrm>
            <a:off x="1718929" y="807506"/>
            <a:ext cx="3813546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«Магія піску» в електронному виданні «Крокус» від 11.11.2024 р. КУ ХМР «ЦПРПП»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FD81EC8-034D-4D7B-B84B-C831C1ACF5EB}"/>
              </a:ext>
            </a:extLst>
          </p:cNvPr>
          <p:cNvSpPr/>
          <p:nvPr/>
        </p:nvSpPr>
        <p:spPr>
          <a:xfrm>
            <a:off x="6832303" y="807506"/>
            <a:ext cx="3813546" cy="17543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«Нетрадиційні методи навчання ліпленню дітей» (досвід роботи) у збірнику «Актуальні проблеми дошкільної освіти в Україні», випуск 22, січень 2025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D84FF7-CD22-4268-9D05-D5DA51170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4" y="1873048"/>
            <a:ext cx="2136241" cy="4628523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20FCE-F0A8-4395-94D5-4002C1C8A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86" y="1873048"/>
            <a:ext cx="2136241" cy="4628521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7AE78F-8CA5-4055-9963-A6B94A522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00" y="2733183"/>
            <a:ext cx="2438460" cy="3125971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3CA7D8-9817-441A-9FE0-DA66E5197A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439" y="3017666"/>
            <a:ext cx="2498440" cy="303282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634195E-1445-4444-9ABE-F3407B2269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499" y="3286320"/>
            <a:ext cx="2196906" cy="3032828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158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069E5-5C5F-404A-8667-F65DE9B0F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693" cy="705712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A24A0B-D3F7-43D8-B6A4-BB4EB1524226}"/>
              </a:ext>
            </a:extLst>
          </p:cNvPr>
          <p:cNvSpPr/>
          <p:nvPr/>
        </p:nvSpPr>
        <p:spPr>
          <a:xfrm>
            <a:off x="1637415" y="1482950"/>
            <a:ext cx="9314120" cy="135421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endParaRPr lang="uk-UA" sz="2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1A2E25"/>
              </a:solidFill>
              <a:latin typeface="Arial Black" panose="020B0A04020102020204" pitchFamily="34" charset="0"/>
            </a:endParaRPr>
          </a:p>
          <a:p>
            <a:endParaRPr lang="uk-UA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  <a:p>
            <a:endParaRPr lang="uk-UA" b="1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24ECAA-20E1-4AAD-895C-73E3FADA5236}"/>
              </a:ext>
            </a:extLst>
          </p:cNvPr>
          <p:cNvSpPr/>
          <p:nvPr/>
        </p:nvSpPr>
        <p:spPr>
          <a:xfrm>
            <a:off x="2232837" y="0"/>
            <a:ext cx="7134448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5">
                    <a:lumMod val="50000"/>
                  </a:schemeClr>
                </a:solidFill>
              </a:rPr>
              <a:t>Поширення досвіду роботи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6545D81-C790-43EF-BDDD-B5FE2BB4BDC1}"/>
              </a:ext>
            </a:extLst>
          </p:cNvPr>
          <p:cNvSpPr/>
          <p:nvPr/>
        </p:nvSpPr>
        <p:spPr>
          <a:xfrm>
            <a:off x="2382133" y="1543545"/>
            <a:ext cx="3813546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Зустріч інтеграційної платформи «Простір освітніх практик 2025» при КУ ХМР «ЦПРПП» 05.02.2025 р. (СПІКЕР)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444E7C-0397-4586-81F1-F3A6FAEF9BA6}"/>
              </a:ext>
            </a:extLst>
          </p:cNvPr>
          <p:cNvSpPr/>
          <p:nvPr/>
        </p:nvSpPr>
        <p:spPr>
          <a:xfrm>
            <a:off x="326175" y="2988022"/>
            <a:ext cx="3813546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зустрічі: «Сучасні ігрові технології в освітньому процесі з дітьми дошкільного віку»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749E38-58F3-4006-B5B8-AA9C11DA6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86" y="2030728"/>
            <a:ext cx="2625151" cy="3500201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D3ECA2-C8AB-428F-97EA-1A88E7AF5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96" y="3168261"/>
            <a:ext cx="2668330" cy="3557773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6424A0-1803-4E87-AE85-253AD8ED4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5" y="677808"/>
            <a:ext cx="2665259" cy="3553679"/>
          </a:xfrm>
          <a:prstGeom prst="rect">
            <a:avLst/>
          </a:prstGeom>
          <a:ln w="38100" cap="sq">
            <a:solidFill>
              <a:srgbClr val="6D55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3067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524</TotalTime>
  <Words>574</Words>
  <Application>Microsoft Office PowerPoint</Application>
  <PresentationFormat>Широкоэкранный</PresentationFormat>
  <Paragraphs>106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Arial Unicode MS</vt:lpstr>
      <vt:lpstr>Century Gothic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54</cp:revision>
  <dcterms:created xsi:type="dcterms:W3CDTF">2025-02-15T15:29:57Z</dcterms:created>
  <dcterms:modified xsi:type="dcterms:W3CDTF">2025-02-19T19:20:23Z</dcterms:modified>
</cp:coreProperties>
</file>