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7" r:id="rId3"/>
    <p:sldId id="260" r:id="rId4"/>
    <p:sldId id="261" r:id="rId5"/>
    <p:sldId id="263" r:id="rId6"/>
    <p:sldId id="271" r:id="rId7"/>
    <p:sldId id="264" r:id="rId8"/>
    <p:sldId id="262" r:id="rId9"/>
    <p:sldId id="270" r:id="rId10"/>
    <p:sldId id="265" r:id="rId11"/>
    <p:sldId id="267" r:id="rId12"/>
    <p:sldId id="266" r:id="rId13"/>
    <p:sldId id="269" r:id="rId14"/>
    <p:sldId id="268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озділ без заголовка" id="{3C248252-88A8-4E37-8BD4-17B24198C8EB}">
          <p14:sldIdLst>
            <p14:sldId id="258"/>
            <p14:sldId id="257"/>
            <p14:sldId id="260"/>
            <p14:sldId id="261"/>
            <p14:sldId id="263"/>
            <p14:sldId id="271"/>
            <p14:sldId id="264"/>
            <p14:sldId id="262"/>
            <p14:sldId id="270"/>
            <p14:sldId id="265"/>
            <p14:sldId id="267"/>
            <p14:sldId id="266"/>
            <p14:sldId id="269"/>
            <p14:sldId id="26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44" autoAdjust="0"/>
  </p:normalViewPr>
  <p:slideViewPr>
    <p:cSldViewPr snapToGrid="0">
      <p:cViewPr varScale="1">
        <p:scale>
          <a:sx n="97" d="100"/>
          <a:sy n="97" d="100"/>
        </p:scale>
        <p:origin x="-107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08030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1243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6272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45354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296080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30644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01258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60502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3193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6977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21147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00412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7551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862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371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263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48800-1CE4-46DB-95F3-9540914AD02A}" type="datetimeFigureOut">
              <a:rPr lang="uk-UA" smtClean="0"/>
              <a:pPr/>
              <a:t>05.03.2025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02348E8-BC9A-4F5A-8081-59B8E504BB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5360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тексту 6">
            <a:extLst>
              <a:ext uri="{FF2B5EF4-FFF2-40B4-BE49-F238E27FC236}">
                <a16:creationId xmlns:a16="http://schemas.microsoft.com/office/drawing/2014/main" xmlns="" id="{BDF38E19-578C-43F5-8E17-142D846E7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843" y="2006213"/>
            <a:ext cx="5437138" cy="14224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uk-UA" sz="4800" b="1" i="1" dirty="0"/>
              <a:t>Ковалик </a:t>
            </a:r>
            <a:br>
              <a:rPr lang="uk-UA" sz="4800" b="1" i="1" dirty="0"/>
            </a:br>
            <a:r>
              <a:rPr lang="uk-UA" sz="4800" b="1" i="1" dirty="0"/>
              <a:t>Марина Йосипівна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0E60C53F-BA78-4C5E-A4A8-DEF601C6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62" y="455275"/>
            <a:ext cx="7613841" cy="646545"/>
          </a:xfrm>
        </p:spPr>
        <p:txBody>
          <a:bodyPr>
            <a:noAutofit/>
          </a:bodyPr>
          <a:lstStyle/>
          <a:p>
            <a:r>
              <a:rPr lang="uk-UA" sz="6600" b="1" dirty="0">
                <a:solidFill>
                  <a:srgbClr val="92D050"/>
                </a:solidFill>
              </a:rPr>
              <a:t>Будемо знайомі!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1332CBE-B285-4DDD-9158-FD863F04A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8946" y="1882552"/>
            <a:ext cx="4048712" cy="4076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A39390C-2DE4-436A-9E26-A1DC90F0F459}"/>
              </a:ext>
            </a:extLst>
          </p:cNvPr>
          <p:cNvSpPr txBox="1">
            <a:spLocks/>
          </p:cNvSpPr>
          <p:nvPr/>
        </p:nvSpPr>
        <p:spPr>
          <a:xfrm>
            <a:off x="658862" y="3428613"/>
            <a:ext cx="4587393" cy="1920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400" b="1" spc="300" dirty="0">
                <a:ln w="11430"/>
                <a:solidFill>
                  <a:schemeClr val="tx1"/>
                </a:solidFill>
                <a:latin typeface="+mn-lt"/>
              </a:rPr>
              <a:t>практичний психолог </a:t>
            </a:r>
            <a:br>
              <a:rPr lang="uk-UA" sz="2400" b="1" spc="300" dirty="0">
                <a:ln w="11430"/>
                <a:solidFill>
                  <a:schemeClr val="tx1"/>
                </a:solidFill>
                <a:latin typeface="+mn-lt"/>
              </a:rPr>
            </a:br>
            <a:r>
              <a:rPr lang="uk-UA" sz="2400" b="1" spc="300" dirty="0">
                <a:ln w="11430"/>
                <a:solidFill>
                  <a:schemeClr val="tx1"/>
                </a:solidFill>
                <a:latin typeface="+mn-lt"/>
              </a:rPr>
              <a:t>Хмельницького закладу дошкільної освіти №26 «Кульбабка»</a:t>
            </a:r>
            <a:endParaRPr lang="uk-UA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533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0E60C53F-BA78-4C5E-A4A8-DEF601C6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03" y="301037"/>
            <a:ext cx="7663872" cy="1245609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>
                <a:solidFill>
                  <a:srgbClr val="92D050"/>
                </a:solidFill>
              </a:rPr>
              <a:t>Психолого-педагогічні </a:t>
            </a:r>
            <a:br>
              <a:rPr lang="uk-UA" sz="4800" b="1" dirty="0">
                <a:solidFill>
                  <a:srgbClr val="92D050"/>
                </a:solidFill>
              </a:rPr>
            </a:br>
            <a:r>
              <a:rPr lang="uk-UA" sz="4800" b="1" dirty="0">
                <a:solidFill>
                  <a:srgbClr val="92D050"/>
                </a:solidFill>
              </a:rPr>
              <a:t>форми роботи у закладі</a:t>
            </a:r>
          </a:p>
        </p:txBody>
      </p:sp>
      <p:sp>
        <p:nvSpPr>
          <p:cNvPr id="2" name="AutoShape 2" descr="A furry alien creature performing a handstand on the surface of the Moon. The creature has thick brown fur, long arms, and a playful expression. The Moon’s landscape is detailed with craters and a view of Earth in the background. The scene is set in outer space with stars shining brightly.">
            <a:extLst>
              <a:ext uri="{FF2B5EF4-FFF2-40B4-BE49-F238E27FC236}">
                <a16:creationId xmlns:a16="http://schemas.microsoft.com/office/drawing/2014/main" xmlns="" id="{D1D0BDA3-02FC-4378-BD90-AC3C2F7691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3F6B00E-87F9-4C9B-826C-6B5FDB7B7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862578"/>
            <a:ext cx="2904448" cy="320616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34FD88A-10E1-412C-986D-A9ACEA7C52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5475" y="3513284"/>
            <a:ext cx="2404622" cy="320616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A00032F-C4DC-4C93-9827-7C493EE2D6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5663" y="3513284"/>
            <a:ext cx="2404622" cy="320616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32A947E-65F6-4EF8-A0DC-C851EB8F8CC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45475" y="123267"/>
            <a:ext cx="2404621" cy="320616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7DB8474-D067-4BB3-BBEB-085E09A795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1953" r="23347"/>
          <a:stretch/>
        </p:blipFill>
        <p:spPr>
          <a:xfrm>
            <a:off x="157975" y="2028229"/>
            <a:ext cx="3033577" cy="249674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7628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0E60C53F-BA78-4C5E-A4A8-DEF601C6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03" y="301037"/>
            <a:ext cx="7663872" cy="1245609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solidFill>
                  <a:srgbClr val="003300"/>
                </a:solidFill>
                <a:latin typeface="Arial Black" pitchFamily="34" charset="0"/>
              </a:rPr>
              <a:t>Співпраця з батьками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37EF356-DA62-4334-B1DE-D38728899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129" y="3624332"/>
            <a:ext cx="2715065" cy="286746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EE42E6-F61D-447C-9A72-DE2A15A298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69082" y="917920"/>
            <a:ext cx="2182449" cy="2596729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Місце для тексту 6">
            <a:extLst>
              <a:ext uri="{FF2B5EF4-FFF2-40B4-BE49-F238E27FC236}">
                <a16:creationId xmlns:a16="http://schemas.microsoft.com/office/drawing/2014/main" xmlns="" id="{0029EE8B-EE43-44E1-8762-BFF661E6909E}"/>
              </a:ext>
            </a:extLst>
          </p:cNvPr>
          <p:cNvSpPr txBox="1">
            <a:spLocks/>
          </p:cNvSpPr>
          <p:nvPr/>
        </p:nvSpPr>
        <p:spPr>
          <a:xfrm>
            <a:off x="4273839" y="1136987"/>
            <a:ext cx="5261952" cy="3181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0" hangingPunct="0"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chemeClr val="tx1"/>
                </a:solidFill>
              </a:rPr>
              <a:t>Участь у загальних батьківських зборах для новоприбулих дітей;</a:t>
            </a:r>
          </a:p>
          <a:p>
            <a:pPr marL="457200" indent="-457200" eaLnBrk="0" hangingPunct="0"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endParaRPr lang="uk-UA" sz="2800" b="1" i="1" dirty="0">
              <a:solidFill>
                <a:schemeClr val="tx1"/>
              </a:solidFill>
            </a:endParaRPr>
          </a:p>
          <a:p>
            <a:pPr marL="457200" indent="-457200" eaLnBrk="0" hangingPunct="0"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chemeClr val="tx1"/>
                </a:solidFill>
              </a:rPr>
              <a:t>Індивідуальне консультування батьків за зверненнями;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A5C5DC9-5BC7-474D-8AA3-B340DD3C3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4587" y="4246130"/>
            <a:ext cx="3713043" cy="210268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0F56586-421E-41AA-83EF-EF80DB74F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430" y="1352633"/>
            <a:ext cx="3644323" cy="1983382"/>
          </a:xfrm>
          <a:prstGeom prst="rect">
            <a:avLst/>
          </a:prstGeom>
          <a:solidFill>
            <a:srgbClr val="FFC000"/>
          </a:solidFill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Місце для тексту 6">
            <a:extLst>
              <a:ext uri="{FF2B5EF4-FFF2-40B4-BE49-F238E27FC236}">
                <a16:creationId xmlns:a16="http://schemas.microsoft.com/office/drawing/2014/main" xmlns="" id="{45AA46C9-642B-41D5-BA2B-0471C6D82F18}"/>
              </a:ext>
            </a:extLst>
          </p:cNvPr>
          <p:cNvSpPr txBox="1">
            <a:spLocks/>
          </p:cNvSpPr>
          <p:nvPr/>
        </p:nvSpPr>
        <p:spPr>
          <a:xfrm>
            <a:off x="4529797" y="4517706"/>
            <a:ext cx="3205482" cy="1559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0" hangingPunct="0"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chemeClr val="tx1"/>
                </a:solidFill>
              </a:rPr>
              <a:t>Семінари;</a:t>
            </a:r>
          </a:p>
          <a:p>
            <a:pPr marL="457200" indent="-457200" eaLnBrk="0" hangingPunct="0"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uk-UA" sz="2800" b="1" i="1" dirty="0">
                <a:solidFill>
                  <a:schemeClr val="tx1"/>
                </a:solidFill>
              </a:rPr>
              <a:t>Консиліуми, практикуми</a:t>
            </a:r>
          </a:p>
          <a:p>
            <a:pPr marL="457200" indent="-457200" eaLnBrk="0" hangingPunct="0"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endParaRPr lang="uk-UA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4627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0E60C53F-BA78-4C5E-A4A8-DEF601C6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0989"/>
            <a:ext cx="9975227" cy="646545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>
                <a:solidFill>
                  <a:srgbClr val="92D050"/>
                </a:solidFill>
              </a:rPr>
              <a:t>Тема над якою </a:t>
            </a:r>
            <a:r>
              <a:rPr lang="uk-UA" sz="6600" b="1" dirty="0" smtClean="0">
                <a:solidFill>
                  <a:srgbClr val="92D050"/>
                </a:solidFill>
              </a:rPr>
              <a:t>працюю:</a:t>
            </a:r>
            <a:endParaRPr lang="uk-UA" sz="6600" b="1" dirty="0">
              <a:solidFill>
                <a:srgbClr val="92D050"/>
              </a:solidFill>
            </a:endParaRPr>
          </a:p>
        </p:txBody>
      </p:sp>
      <p:sp>
        <p:nvSpPr>
          <p:cNvPr id="4" name="Місце для тексту 6">
            <a:extLst>
              <a:ext uri="{FF2B5EF4-FFF2-40B4-BE49-F238E27FC236}">
                <a16:creationId xmlns:a16="http://schemas.microsoft.com/office/drawing/2014/main" xmlns="" id="{0D2F62F2-1298-474D-8F9C-A763046AB71F}"/>
              </a:ext>
            </a:extLst>
          </p:cNvPr>
          <p:cNvSpPr txBox="1">
            <a:spLocks/>
          </p:cNvSpPr>
          <p:nvPr/>
        </p:nvSpPr>
        <p:spPr>
          <a:xfrm>
            <a:off x="530847" y="2171700"/>
            <a:ext cx="7270127" cy="3228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ts val="0"/>
              </a:spcBef>
              <a:buSzPct val="75000"/>
            </a:pPr>
            <a:r>
              <a:rPr lang="uk-UA" sz="4000" b="1" i="1" dirty="0">
                <a:solidFill>
                  <a:srgbClr val="7030A0"/>
                </a:solidFill>
              </a:rPr>
              <a:t>«Зниження проявів тривожності дітей дошкільного віку з використанням терапевтичної іграшки »</a:t>
            </a:r>
            <a:endParaRPr lang="ru-RU" sz="4000" b="1" i="1" dirty="0">
              <a:solidFill>
                <a:srgbClr val="0070C0"/>
              </a:solidFill>
            </a:endParaRPr>
          </a:p>
        </p:txBody>
      </p:sp>
      <p:sp>
        <p:nvSpPr>
          <p:cNvPr id="2" name="AutoShape 2" descr="A furry alien creature performing a handstand on the surface of the Moon. The creature has thick brown fur, long arms, and a playful expression. The Moon’s landscape is detailed with craters and a view of Earth in the background. The scene is set in outer space with stars shining brightly.">
            <a:extLst>
              <a:ext uri="{FF2B5EF4-FFF2-40B4-BE49-F238E27FC236}">
                <a16:creationId xmlns:a16="http://schemas.microsoft.com/office/drawing/2014/main" xmlns="" id="{D1D0BDA3-02FC-4378-BD90-AC3C2F7691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8ABDA5C-0B31-48B5-9494-FD1598721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3800" y="1962150"/>
            <a:ext cx="4410075" cy="441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21071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0E60C53F-BA78-4C5E-A4A8-DEF601C6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0989"/>
            <a:ext cx="9975227" cy="646545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>
                <a:solidFill>
                  <a:srgbClr val="92D050"/>
                </a:solidFill>
              </a:rPr>
              <a:t>Ведмедик - помічник</a:t>
            </a:r>
          </a:p>
        </p:txBody>
      </p:sp>
      <p:sp>
        <p:nvSpPr>
          <p:cNvPr id="2" name="AutoShape 2" descr="A furry alien creature performing a handstand on the surface of the Moon. The creature has thick brown fur, long arms, and a playful expression. The Moon’s landscape is detailed with craters and a view of Earth in the background. The scene is set in outer space with stars shining brightly.">
            <a:extLst>
              <a:ext uri="{FF2B5EF4-FFF2-40B4-BE49-F238E27FC236}">
                <a16:creationId xmlns:a16="http://schemas.microsoft.com/office/drawing/2014/main" xmlns="" id="{D1D0BDA3-02FC-4378-BD90-AC3C2F7691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DDE32C3-E35E-42F6-9E1C-7525C9E854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8451" y="1543195"/>
            <a:ext cx="2581500" cy="3442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B7A826-8169-4564-80F0-9BFAE5942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7335" y="3264195"/>
            <a:ext cx="2820556" cy="309579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317D226-3D1D-45AB-98CD-C66426B46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36" y="1525012"/>
            <a:ext cx="3068208" cy="230115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A371B5F-F0DC-47BA-9670-C06850ADC8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9007" y="3001937"/>
            <a:ext cx="2581500" cy="3358048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4367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0E60C53F-BA78-4C5E-A4A8-DEF601C6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558"/>
            <a:ext cx="9975227" cy="745588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>
                <a:solidFill>
                  <a:srgbClr val="92D050"/>
                </a:solidFill>
              </a:rPr>
              <a:t>Мій	робочий кабінет</a:t>
            </a:r>
          </a:p>
        </p:txBody>
      </p:sp>
      <p:sp>
        <p:nvSpPr>
          <p:cNvPr id="2" name="AutoShape 2" descr="A furry alien creature performing a handstand on the surface of the Moon. The creature has thick brown fur, long arms, and a playful expression. The Moon’s landscape is detailed with craters and a view of Earth in the background. The scene is set in outer space with stars shining brightly.">
            <a:extLst>
              <a:ext uri="{FF2B5EF4-FFF2-40B4-BE49-F238E27FC236}">
                <a16:creationId xmlns:a16="http://schemas.microsoft.com/office/drawing/2014/main" xmlns="" id="{D1D0BDA3-02FC-4378-BD90-AC3C2F7691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0294F4C-799E-4C31-9346-D17DB61C7E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3971" y="3793766"/>
            <a:ext cx="3474719" cy="295411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109B1B-3272-46FF-BA69-9735C07C6AF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435" y="1182939"/>
            <a:ext cx="3461616" cy="2398459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825" y="3835868"/>
            <a:ext cx="3461616" cy="291201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79981" y="1182938"/>
            <a:ext cx="3474719" cy="23984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5433" y="1300089"/>
            <a:ext cx="3017520" cy="39530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1101285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 smtClean="0">
                <a:solidFill>
                  <a:srgbClr val="003300"/>
                </a:solidFill>
              </a:rPr>
              <a:t>Дякую за увагу!</a:t>
            </a:r>
            <a:endParaRPr lang="ru-RU" sz="6600" b="1" dirty="0">
              <a:solidFill>
                <a:srgbClr val="0033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0E60C53F-BA78-4C5E-A4A8-DEF601C6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177" y="175620"/>
            <a:ext cx="3325859" cy="1043646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>
                <a:solidFill>
                  <a:srgbClr val="92D050"/>
                </a:solidFill>
              </a:rPr>
              <a:t>Освіта</a:t>
            </a:r>
          </a:p>
        </p:txBody>
      </p:sp>
      <p:sp>
        <p:nvSpPr>
          <p:cNvPr id="12" name="Місце для тексту 6">
            <a:extLst>
              <a:ext uri="{FF2B5EF4-FFF2-40B4-BE49-F238E27FC236}">
                <a16:creationId xmlns:a16="http://schemas.microsoft.com/office/drawing/2014/main" xmlns="" id="{FB3C03B2-7CCC-42C5-88C4-0A9BF6273DFA}"/>
              </a:ext>
            </a:extLst>
          </p:cNvPr>
          <p:cNvSpPr txBox="1">
            <a:spLocks/>
          </p:cNvSpPr>
          <p:nvPr/>
        </p:nvSpPr>
        <p:spPr>
          <a:xfrm>
            <a:off x="3303540" y="3866379"/>
            <a:ext cx="5013804" cy="689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sz="3200" dirty="0"/>
          </a:p>
        </p:txBody>
      </p:sp>
      <p:sp>
        <p:nvSpPr>
          <p:cNvPr id="13" name="Місце для тексту 6">
            <a:extLst>
              <a:ext uri="{FF2B5EF4-FFF2-40B4-BE49-F238E27FC236}">
                <a16:creationId xmlns:a16="http://schemas.microsoft.com/office/drawing/2014/main" xmlns="" id="{EFDD9A0F-960C-4648-912C-5E1A6D34417D}"/>
              </a:ext>
            </a:extLst>
          </p:cNvPr>
          <p:cNvSpPr txBox="1">
            <a:spLocks/>
          </p:cNvSpPr>
          <p:nvPr/>
        </p:nvSpPr>
        <p:spPr>
          <a:xfrm>
            <a:off x="539831" y="948473"/>
            <a:ext cx="6795135" cy="2158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9600" dirty="0"/>
              <a:t>Хмельницький</a:t>
            </a:r>
            <a:r>
              <a:rPr lang="uk-UA" sz="9600" i="1" dirty="0"/>
              <a:t> </a:t>
            </a:r>
            <a:r>
              <a:rPr lang="uk-UA" sz="9600" dirty="0"/>
              <a:t>національний</a:t>
            </a:r>
            <a:r>
              <a:rPr lang="uk-UA" sz="9600" i="1" dirty="0"/>
              <a:t> університет</a:t>
            </a:r>
          </a:p>
          <a:p>
            <a:r>
              <a:rPr lang="uk-UA" sz="9600" dirty="0"/>
              <a:t>Спеціальність «Соціолог», </a:t>
            </a:r>
            <a:br>
              <a:rPr lang="uk-UA" sz="9600" dirty="0"/>
            </a:br>
            <a:r>
              <a:rPr lang="uk-UA" sz="9600" dirty="0"/>
              <a:t>Спеціаліст соціальної роботи,</a:t>
            </a:r>
            <a:r>
              <a:rPr lang="en-US" sz="9600" dirty="0"/>
              <a:t> 2009 </a:t>
            </a:r>
            <a:r>
              <a:rPr lang="uk-UA" sz="9600" dirty="0"/>
              <a:t>р.</a:t>
            </a:r>
          </a:p>
          <a:p>
            <a:r>
              <a:rPr lang="uk-UA" sz="9600" dirty="0"/>
              <a:t>Магістр психології,  2024 р.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0AEFFF0-1248-4D74-8A20-45A986589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4560" y="4876800"/>
            <a:ext cx="237744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8">
            <a:extLst>
              <a:ext uri="{FF2B5EF4-FFF2-40B4-BE49-F238E27FC236}">
                <a16:creationId xmlns:a16="http://schemas.microsoft.com/office/drawing/2014/main" xmlns="" id="{14A05AE3-C43B-41BE-B0A7-7DB8F42BD656}"/>
              </a:ext>
            </a:extLst>
          </p:cNvPr>
          <p:cNvSpPr txBox="1">
            <a:spLocks/>
          </p:cNvSpPr>
          <p:nvPr/>
        </p:nvSpPr>
        <p:spPr>
          <a:xfrm>
            <a:off x="502879" y="3254127"/>
            <a:ext cx="6576292" cy="646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4000" b="1" dirty="0">
                <a:solidFill>
                  <a:srgbClr val="92D050"/>
                </a:solidFill>
              </a:rPr>
              <a:t>Стаж педагогічної роботи</a:t>
            </a:r>
          </a:p>
        </p:txBody>
      </p:sp>
      <p:sp>
        <p:nvSpPr>
          <p:cNvPr id="14" name="Місце для тексту 6">
            <a:extLst>
              <a:ext uri="{FF2B5EF4-FFF2-40B4-BE49-F238E27FC236}">
                <a16:creationId xmlns:a16="http://schemas.microsoft.com/office/drawing/2014/main" xmlns="" id="{42AB55BC-C6D2-4C68-AF77-1EAD45A882BA}"/>
              </a:ext>
            </a:extLst>
          </p:cNvPr>
          <p:cNvSpPr txBox="1">
            <a:spLocks/>
          </p:cNvSpPr>
          <p:nvPr/>
        </p:nvSpPr>
        <p:spPr>
          <a:xfrm>
            <a:off x="588961" y="3887834"/>
            <a:ext cx="1960081" cy="646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dirty="0">
                <a:solidFill>
                  <a:schemeClr val="tx1"/>
                </a:solidFill>
              </a:rPr>
              <a:t>6 років </a:t>
            </a:r>
          </a:p>
        </p:txBody>
      </p:sp>
      <p:sp>
        <p:nvSpPr>
          <p:cNvPr id="15" name="Заголовок 8">
            <a:extLst>
              <a:ext uri="{FF2B5EF4-FFF2-40B4-BE49-F238E27FC236}">
                <a16:creationId xmlns:a16="http://schemas.microsoft.com/office/drawing/2014/main" xmlns="" id="{C612779F-9FC6-45AA-ADB3-9547EB484692}"/>
              </a:ext>
            </a:extLst>
          </p:cNvPr>
          <p:cNvSpPr txBox="1">
            <a:spLocks/>
          </p:cNvSpPr>
          <p:nvPr/>
        </p:nvSpPr>
        <p:spPr>
          <a:xfrm>
            <a:off x="390608" y="4729309"/>
            <a:ext cx="6040500" cy="646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4000" b="1" dirty="0">
                <a:solidFill>
                  <a:srgbClr val="92D050"/>
                </a:solidFill>
              </a:rPr>
              <a:t>Стаж роботи на посаді</a:t>
            </a:r>
          </a:p>
        </p:txBody>
      </p:sp>
      <p:sp>
        <p:nvSpPr>
          <p:cNvPr id="16" name="Місце для тексту 6">
            <a:extLst>
              <a:ext uri="{FF2B5EF4-FFF2-40B4-BE49-F238E27FC236}">
                <a16:creationId xmlns:a16="http://schemas.microsoft.com/office/drawing/2014/main" xmlns="" id="{64A78921-43E2-43D8-8EC6-2CC1C1DC601A}"/>
              </a:ext>
            </a:extLst>
          </p:cNvPr>
          <p:cNvSpPr txBox="1">
            <a:spLocks/>
          </p:cNvSpPr>
          <p:nvPr/>
        </p:nvSpPr>
        <p:spPr>
          <a:xfrm>
            <a:off x="588961" y="5369806"/>
            <a:ext cx="1251526" cy="470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dirty="0">
                <a:solidFill>
                  <a:schemeClr val="tx1"/>
                </a:solidFill>
              </a:rPr>
              <a:t>2 роки </a:t>
            </a:r>
          </a:p>
        </p:txBody>
      </p:sp>
      <p:sp>
        <p:nvSpPr>
          <p:cNvPr id="17" name="Місце для тексту 6">
            <a:extLst>
              <a:ext uri="{FF2B5EF4-FFF2-40B4-BE49-F238E27FC236}">
                <a16:creationId xmlns:a16="http://schemas.microsoft.com/office/drawing/2014/main" xmlns="" id="{726B678E-11C9-4275-B158-4592A5FEACC3}"/>
              </a:ext>
            </a:extLst>
          </p:cNvPr>
          <p:cNvSpPr txBox="1">
            <a:spLocks/>
          </p:cNvSpPr>
          <p:nvPr/>
        </p:nvSpPr>
        <p:spPr>
          <a:xfrm>
            <a:off x="570458" y="5964450"/>
            <a:ext cx="4428065" cy="470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kovalikmarina2@gmail.com</a:t>
            </a:r>
            <a:r>
              <a:rPr lang="uk-UA" sz="24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629BBF-DFC8-4183-BFF9-B58898CAE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61627" y="28827"/>
            <a:ext cx="2798392" cy="199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FE252E-A5AD-4CBE-9731-90A14689B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2519" y="4644350"/>
            <a:ext cx="2769978" cy="1921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97391E0-C31A-43E1-85A2-76F5640192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6022" y="2293290"/>
            <a:ext cx="2735479" cy="1921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36324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0E60C53F-BA78-4C5E-A4A8-DEF601C6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2" y="908194"/>
            <a:ext cx="9716655" cy="646545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>
                <a:solidFill>
                  <a:srgbClr val="92D050"/>
                </a:solidFill>
              </a:rPr>
              <a:t>Педагогічне кредо</a:t>
            </a:r>
          </a:p>
        </p:txBody>
      </p:sp>
      <p:sp>
        <p:nvSpPr>
          <p:cNvPr id="13" name="Місце для тексту 6">
            <a:extLst>
              <a:ext uri="{FF2B5EF4-FFF2-40B4-BE49-F238E27FC236}">
                <a16:creationId xmlns:a16="http://schemas.microsoft.com/office/drawing/2014/main" xmlns="" id="{EFDD9A0F-960C-4648-912C-5E1A6D34417D}"/>
              </a:ext>
            </a:extLst>
          </p:cNvPr>
          <p:cNvSpPr txBox="1">
            <a:spLocks/>
          </p:cNvSpPr>
          <p:nvPr/>
        </p:nvSpPr>
        <p:spPr>
          <a:xfrm>
            <a:off x="4655126" y="2470365"/>
            <a:ext cx="5246255" cy="3006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lnSpc>
                <a:spcPct val="150000"/>
              </a:lnSpc>
              <a:spcBef>
                <a:spcPts val="0"/>
              </a:spcBef>
              <a:buSzPct val="75000"/>
            </a:pPr>
            <a:r>
              <a:rPr lang="uk-UA" sz="4000" b="1" i="1" dirty="0">
                <a:solidFill>
                  <a:srgbClr val="7030A0"/>
                </a:solidFill>
              </a:rPr>
              <a:t>«Все в твоїх руках, </a:t>
            </a:r>
            <a:br>
              <a:rPr lang="uk-UA" sz="4000" b="1" i="1" dirty="0">
                <a:solidFill>
                  <a:srgbClr val="7030A0"/>
                </a:solidFill>
              </a:rPr>
            </a:br>
            <a:r>
              <a:rPr lang="uk-UA" sz="4000" b="1" i="1" dirty="0">
                <a:solidFill>
                  <a:srgbClr val="7030A0"/>
                </a:solidFill>
              </a:rPr>
              <a:t>тому ніколи </a:t>
            </a:r>
          </a:p>
          <a:p>
            <a:pPr eaLnBrk="0" hangingPunct="0">
              <a:lnSpc>
                <a:spcPct val="150000"/>
              </a:lnSpc>
              <a:spcBef>
                <a:spcPts val="0"/>
              </a:spcBef>
              <a:buSzPct val="75000"/>
            </a:pPr>
            <a:r>
              <a:rPr lang="uk-UA" sz="4000" b="1" i="1" dirty="0">
                <a:solidFill>
                  <a:srgbClr val="7030A0"/>
                </a:solidFill>
              </a:rPr>
              <a:t>їх не опускай»</a:t>
            </a:r>
            <a:endParaRPr lang="ru-RU" sz="4000" b="1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77BE2EF-A2D7-4745-853C-65AFE6AC8B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272" y="2267887"/>
            <a:ext cx="3761508" cy="3761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9580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0E60C53F-BA78-4C5E-A4A8-DEF601C6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5564" y="326303"/>
            <a:ext cx="9716655" cy="1400896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>
                <a:solidFill>
                  <a:srgbClr val="92D050"/>
                </a:solidFill>
              </a:rPr>
              <a:t>Підвищення кваліфікації</a:t>
            </a:r>
            <a:br>
              <a:rPr lang="uk-UA" sz="4800" b="1" dirty="0">
                <a:solidFill>
                  <a:srgbClr val="92D050"/>
                </a:solidFill>
              </a:rPr>
            </a:br>
            <a:r>
              <a:rPr lang="uk-UA" sz="4800" b="1" dirty="0">
                <a:solidFill>
                  <a:schemeClr val="tx1"/>
                </a:solidFill>
              </a:rPr>
              <a:t> </a:t>
            </a:r>
            <a:r>
              <a:rPr lang="uk-UA" sz="4800" b="1" i="1" u="sng" dirty="0">
                <a:solidFill>
                  <a:srgbClr val="00B050"/>
                </a:solidFill>
              </a:rPr>
              <a:t>380 годин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E6C4E98-0A0A-417F-9748-9EE2FFDA7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7703" y="3962978"/>
            <a:ext cx="2299766" cy="260681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DFF2039-67CC-4D0C-BFF9-B9B19A87E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3378" y="1921883"/>
            <a:ext cx="3140551" cy="215520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9284E4E-4232-40BF-BB22-99B267D5D4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28"/>
          <a:stretch/>
        </p:blipFill>
        <p:spPr>
          <a:xfrm>
            <a:off x="3898314" y="4271770"/>
            <a:ext cx="3345170" cy="225992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22C9B54-8E00-4E1E-8E3F-9C72606632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939" y="4271770"/>
            <a:ext cx="3190155" cy="226501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8477E2E-06E1-410C-97FB-0780BE172E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834" y="1921883"/>
            <a:ext cx="3228770" cy="215520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3485" y="1727199"/>
            <a:ext cx="2660170" cy="213828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928390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8">
            <a:extLst>
              <a:ext uri="{FF2B5EF4-FFF2-40B4-BE49-F238E27FC236}">
                <a16:creationId xmlns:a16="http://schemas.microsoft.com/office/drawing/2014/main" xmlns="" id="{3AE6F79D-2B24-4955-84BA-1C7E1E7A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31" y="95250"/>
            <a:ext cx="11644169" cy="2337928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Участь у групі підтримки «Поруч» та навчальній програмі: </a:t>
            </a:r>
            <a:r>
              <a:rPr lang="uk-UA" sz="2800" b="1" dirty="0">
                <a:solidFill>
                  <a:srgbClr val="00B0F0"/>
                </a:solidFill>
              </a:rPr>
              <a:t>«НАВЧАННЯ ТЕХНІК ЗЦІЛЕННЯ ДЛЯ БАТЬКІВ, ОСІБ, ЩО ЇХ ЗАМІНЮЮТЬ ТА СПЕЦІАЛІСТІВ, ЯКІ ПРАЦЮЮТЬ З ДІТЬМИ», </a:t>
            </a:r>
            <a:r>
              <a:rPr lang="uk-UA" sz="2800" b="1" dirty="0">
                <a:solidFill>
                  <a:srgbClr val="7030A0"/>
                </a:solidFill>
              </a:rPr>
              <a:t>що реалізується за підтримки Представництва Дитячого фонду ООН «</a:t>
            </a:r>
            <a:r>
              <a:rPr lang="en-US" sz="2800" b="1" dirty="0">
                <a:solidFill>
                  <a:srgbClr val="7030A0"/>
                </a:solidFill>
              </a:rPr>
              <a:t>UNICEF</a:t>
            </a:r>
            <a:r>
              <a:rPr lang="uk-UA" sz="2800" b="1" dirty="0">
                <a:solidFill>
                  <a:srgbClr val="7030A0"/>
                </a:solidFill>
              </a:rPr>
              <a:t>»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uk-UA" sz="2800" b="1" dirty="0">
                <a:solidFill>
                  <a:srgbClr val="7030A0"/>
                </a:solidFill>
              </a:rPr>
              <a:t>в Україні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8BB6762-518C-433C-ADDA-A405AA6949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009" y="1961818"/>
            <a:ext cx="3198341" cy="24200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8F8DA8E-F876-4495-9AE6-70A3EDAD5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4037" y="4101703"/>
            <a:ext cx="3476625" cy="26074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4D79C1D-E533-4ECB-B99C-4DDEF4CC8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450" y="3839454"/>
            <a:ext cx="3600450" cy="2700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780F56C-4142-42F6-9277-C47EDD58FC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5685" y="2433178"/>
            <a:ext cx="4108034" cy="2313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01499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0E60C53F-BA78-4C5E-A4A8-DEF601C6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05" y="231919"/>
            <a:ext cx="9716655" cy="646545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>
                <a:solidFill>
                  <a:srgbClr val="92D050"/>
                </a:solidFill>
              </a:rPr>
              <a:t>Наукова діяльність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516D8C-0375-4E93-84B2-8DB2AC977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989" y="1710771"/>
            <a:ext cx="3079748" cy="231943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0124E75-2DF8-4B4D-8DBD-AEAED4973F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9699" y="1691510"/>
            <a:ext cx="3040128" cy="2280096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29DAF8B-DC3D-44C4-B4D8-861CFB44B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5654" y="1660091"/>
            <a:ext cx="3040128" cy="22800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373F565-5FD9-4ED4-87C2-637095E3A1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191" y="4186238"/>
            <a:ext cx="3079748" cy="230981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426E116-3BC5-4633-B70C-2598865ED2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5663" y="4158645"/>
            <a:ext cx="3079749" cy="2309812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235829F-6C51-40F9-AC92-04504A0827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7924" y="4177041"/>
            <a:ext cx="4073628" cy="229141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Заголовок 8">
            <a:extLst>
              <a:ext uri="{FF2B5EF4-FFF2-40B4-BE49-F238E27FC236}">
                <a16:creationId xmlns:a16="http://schemas.microsoft.com/office/drawing/2014/main" xmlns="" id="{2374348D-68C0-41E3-ABA9-D2A8D07047F6}"/>
              </a:ext>
            </a:extLst>
          </p:cNvPr>
          <p:cNvSpPr txBox="1">
            <a:spLocks/>
          </p:cNvSpPr>
          <p:nvPr/>
        </p:nvSpPr>
        <p:spPr>
          <a:xfrm>
            <a:off x="518639" y="946005"/>
            <a:ext cx="10997086" cy="646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2400" b="1" dirty="0">
                <a:solidFill>
                  <a:schemeClr val="accent2"/>
                </a:solidFill>
              </a:rPr>
              <a:t>Лекції для слухачів Хмельницького національного університету</a:t>
            </a:r>
          </a:p>
        </p:txBody>
      </p:sp>
    </p:spTree>
    <p:extLst>
      <p:ext uri="{BB962C8B-B14F-4D97-AF65-F5344CB8AC3E}">
        <p14:creationId xmlns:p14="http://schemas.microsoft.com/office/powerpoint/2010/main" xmlns="" val="1151722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0E60C53F-BA78-4C5E-A4A8-DEF601C6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2" y="241444"/>
            <a:ext cx="9716655" cy="646545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>
                <a:solidFill>
                  <a:srgbClr val="92D050"/>
                </a:solidFill>
              </a:rPr>
              <a:t>Публікації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0C863A6-A462-4BE8-8BCC-E35F432A71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269"/>
          <a:stretch/>
        </p:blipFill>
        <p:spPr>
          <a:xfrm>
            <a:off x="7181056" y="2727772"/>
            <a:ext cx="3449816" cy="351140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D0B5783-EC2A-4C0F-A5E2-F5CE08A85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826" y="1252033"/>
            <a:ext cx="2790126" cy="407317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Місце для тексту 6">
            <a:extLst>
              <a:ext uri="{FF2B5EF4-FFF2-40B4-BE49-F238E27FC236}">
                <a16:creationId xmlns:a16="http://schemas.microsoft.com/office/drawing/2014/main" xmlns="" id="{669B441D-6E13-46AD-A8CD-4125F9557AEE}"/>
              </a:ext>
            </a:extLst>
          </p:cNvPr>
          <p:cNvSpPr txBox="1">
            <a:spLocks/>
          </p:cNvSpPr>
          <p:nvPr/>
        </p:nvSpPr>
        <p:spPr>
          <a:xfrm>
            <a:off x="323272" y="5325210"/>
            <a:ext cx="6857784" cy="1298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ts val="0"/>
              </a:spcBef>
              <a:buSzPct val="75000"/>
            </a:pPr>
            <a:r>
              <a:rPr lang="uk-UA" sz="2800" b="1" i="1" dirty="0">
                <a:solidFill>
                  <a:srgbClr val="7030A0"/>
                </a:solidFill>
              </a:rPr>
              <a:t>Електронне видання комунальної установи Хмельницької міської ради «ЦПРПП» «ОСВІТНІЙ ФОКУС»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13" name="Місце для тексту 6">
            <a:extLst>
              <a:ext uri="{FF2B5EF4-FFF2-40B4-BE49-F238E27FC236}">
                <a16:creationId xmlns:a16="http://schemas.microsoft.com/office/drawing/2014/main" xmlns="" id="{F60F4920-2039-42E3-B8BF-5708E313CF73}"/>
              </a:ext>
            </a:extLst>
          </p:cNvPr>
          <p:cNvSpPr txBox="1">
            <a:spLocks/>
          </p:cNvSpPr>
          <p:nvPr/>
        </p:nvSpPr>
        <p:spPr>
          <a:xfrm>
            <a:off x="6096000" y="1310921"/>
            <a:ext cx="5392307" cy="1298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ts val="0"/>
              </a:spcBef>
              <a:buSzPct val="75000"/>
            </a:pPr>
            <a:r>
              <a:rPr lang="uk-UA" sz="2800" b="1" i="1" dirty="0">
                <a:solidFill>
                  <a:srgbClr val="7030A0"/>
                </a:solidFill>
              </a:rPr>
              <a:t>Науковий журнал </a:t>
            </a:r>
            <a:r>
              <a:rPr lang="en-US" sz="2800" b="1" i="1" dirty="0">
                <a:solidFill>
                  <a:srgbClr val="7030A0"/>
                </a:solidFill>
              </a:rPr>
              <a:t>Psychology </a:t>
            </a:r>
            <a:r>
              <a:rPr lang="en-US" sz="2800" b="1" i="1" dirty="0" err="1">
                <a:solidFill>
                  <a:srgbClr val="7030A0"/>
                </a:solidFill>
              </a:rPr>
              <a:t>Travelogs</a:t>
            </a:r>
            <a:r>
              <a:rPr lang="en-US" sz="2800" b="1" i="1" dirty="0">
                <a:solidFill>
                  <a:srgbClr val="7030A0"/>
                </a:solidFill>
              </a:rPr>
              <a:t> </a:t>
            </a:r>
            <a:r>
              <a:rPr lang="uk-UA" sz="2800" b="1" i="1" dirty="0">
                <a:solidFill>
                  <a:srgbClr val="7030A0"/>
                </a:solidFill>
              </a:rPr>
              <a:t>Хмельницького національного університету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771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0E60C53F-BA78-4C5E-A4A8-DEF601C6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731" y="329561"/>
            <a:ext cx="8882533" cy="1027292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/>
              <a:t>Участь у методичних </a:t>
            </a:r>
            <a:br>
              <a:rPr lang="uk-UA" sz="3200" b="1" dirty="0"/>
            </a:br>
            <a:r>
              <a:rPr lang="uk-UA" sz="3200" b="1" dirty="0"/>
              <a:t>формах роботи ЗДО Хмельницької МТГ</a:t>
            </a:r>
          </a:p>
        </p:txBody>
      </p:sp>
      <p:sp>
        <p:nvSpPr>
          <p:cNvPr id="2" name="AutoShape 2" descr="A furry alien creature performing a handstand on the surface of the Moon. The creature has thick brown fur, long arms, and a playful expression. The Moon’s landscape is detailed with craters and a view of Earth in the background. The scene is set in outer space with stars shining brightly.">
            <a:extLst>
              <a:ext uri="{FF2B5EF4-FFF2-40B4-BE49-F238E27FC236}">
                <a16:creationId xmlns:a16="http://schemas.microsoft.com/office/drawing/2014/main" xmlns="" id="{D1D0BDA3-02FC-4378-BD90-AC3C2F7691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D4ACC58-9698-4391-B9D3-66D0C81842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889"/>
          <a:stretch/>
        </p:blipFill>
        <p:spPr>
          <a:xfrm>
            <a:off x="1572402" y="1684283"/>
            <a:ext cx="3244644" cy="20225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6BCE308-2976-4377-B020-B77C22FEB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8817" y="1741263"/>
            <a:ext cx="4494447" cy="202250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513F42-F8C5-46A5-BC44-7C513A6790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9128" y="4034213"/>
            <a:ext cx="3142655" cy="231457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37766CB-3505-4C53-BB4E-FC728B95B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731" y="4091362"/>
            <a:ext cx="3009900" cy="22574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F62675E-4BB6-4EAD-A0FC-8A44477A29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552" y="4034213"/>
            <a:ext cx="3142655" cy="235699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60238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0E60C53F-BA78-4C5E-A4A8-DEF601C6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540" y="310672"/>
            <a:ext cx="7106460" cy="1027292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/>
              <a:t>Участь у методичних </a:t>
            </a:r>
            <a:br>
              <a:rPr lang="uk-UA" sz="3200" b="1" dirty="0"/>
            </a:br>
            <a:r>
              <a:rPr lang="uk-UA" sz="3200" b="1" dirty="0"/>
              <a:t>формах роботи КУ ХМР «ЦПРПП»</a:t>
            </a:r>
          </a:p>
        </p:txBody>
      </p:sp>
      <p:sp>
        <p:nvSpPr>
          <p:cNvPr id="2" name="AutoShape 2" descr="A furry alien creature performing a handstand on the surface of the Moon. The creature has thick brown fur, long arms, and a playful expression. The Moon’s landscape is detailed with craters and a view of Earth in the background. The scene is set in outer space with stars shining brightly.">
            <a:extLst>
              <a:ext uri="{FF2B5EF4-FFF2-40B4-BE49-F238E27FC236}">
                <a16:creationId xmlns:a16="http://schemas.microsoft.com/office/drawing/2014/main" xmlns="" id="{D1D0BDA3-02FC-4378-BD90-AC3C2F7691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3F17748-9B98-4517-8B18-40275E588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8367" y="4311639"/>
            <a:ext cx="3299058" cy="22168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4DD9008-D0D7-4797-B213-809528CA25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760" y="4311639"/>
            <a:ext cx="3086100" cy="2314575"/>
          </a:xfrm>
          <a:prstGeom prst="rect">
            <a:avLst/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12B45A-BFA3-4F4D-8226-BA13EFE0C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8442" y="1608694"/>
            <a:ext cx="2388108" cy="243840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500218-04DC-4A6B-955E-214CFD4509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815" y="1554557"/>
            <a:ext cx="1956398" cy="434755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1513520-8F35-42CF-A5E3-C45BDC0002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1349" y="1608693"/>
            <a:ext cx="2059625" cy="5122657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88402A1-062D-4188-BC73-FDB9071827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1997" y="1608858"/>
            <a:ext cx="4044760" cy="182014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8226523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275</TotalTime>
  <Words>165</Words>
  <Application>Microsoft Office PowerPoint</Application>
  <PresentationFormat>Произвольный</PresentationFormat>
  <Paragraphs>36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Грань</vt:lpstr>
      <vt:lpstr>Будемо знайомі!</vt:lpstr>
      <vt:lpstr>Освіта</vt:lpstr>
      <vt:lpstr>Педагогічне кредо</vt:lpstr>
      <vt:lpstr>Підвищення кваліфікації  380 годин</vt:lpstr>
      <vt:lpstr>Участь у групі підтримки «Поруч» та навчальній програмі: «НАВЧАННЯ ТЕХНІК ЗЦІЛЕННЯ ДЛЯ БАТЬКІВ, ОСІБ, ЩО ЇХ ЗАМІНЮЮТЬ ТА СПЕЦІАЛІСТІВ, ЯКІ ПРАЦЮЮТЬ З ДІТЬМИ», що реалізується за підтримки Представництва Дитячого фонду ООН «UNICEF» в Україні </vt:lpstr>
      <vt:lpstr>Наукова діяльність</vt:lpstr>
      <vt:lpstr>Публікації</vt:lpstr>
      <vt:lpstr>Участь у методичних  формах роботи ЗДО Хмельницької МТГ</vt:lpstr>
      <vt:lpstr>Участь у методичних  формах роботи КУ ХМР «ЦПРПП»</vt:lpstr>
      <vt:lpstr>Психолого-педагогічні  форми роботи у закладі</vt:lpstr>
      <vt:lpstr>Співпраця з батьками</vt:lpstr>
      <vt:lpstr>Тема над якою працюю:</vt:lpstr>
      <vt:lpstr>Ведмедик - помічник</vt:lpstr>
      <vt:lpstr>Мій робочий кабінет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 практичного психолога  Хмельницького закладу дошкільної освіти №26 «Кульбабка»</dc:title>
  <dc:creator>User</dc:creator>
  <cp:lastModifiedBy>Пользователь Windows</cp:lastModifiedBy>
  <cp:revision>35</cp:revision>
  <dcterms:created xsi:type="dcterms:W3CDTF">2025-01-12T18:37:01Z</dcterms:created>
  <dcterms:modified xsi:type="dcterms:W3CDTF">2025-03-05T09:52:06Z</dcterms:modified>
</cp:coreProperties>
</file>