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5" r:id="rId2"/>
    <p:sldId id="296" r:id="rId3"/>
    <p:sldId id="298" r:id="rId4"/>
    <p:sldId id="297" r:id="rId5"/>
    <p:sldId id="301" r:id="rId6"/>
    <p:sldId id="299" r:id="rId7"/>
    <p:sldId id="289" r:id="rId8"/>
    <p:sldId id="309" r:id="rId9"/>
    <p:sldId id="325" r:id="rId10"/>
    <p:sldId id="285" r:id="rId11"/>
    <p:sldId id="314" r:id="rId12"/>
    <p:sldId id="324" r:id="rId13"/>
    <p:sldId id="322" r:id="rId14"/>
    <p:sldId id="315" r:id="rId15"/>
    <p:sldId id="320" r:id="rId16"/>
    <p:sldId id="283" r:id="rId17"/>
    <p:sldId id="282" r:id="rId18"/>
    <p:sldId id="278" r:id="rId19"/>
    <p:sldId id="271" r:id="rId20"/>
    <p:sldId id="318" r:id="rId21"/>
    <p:sldId id="319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3366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9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78488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266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86151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83095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0131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99615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02750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03610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04357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01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65024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8904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40140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28901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077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06645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401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313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D226626-F7F2-4F4C-B306-1454BC4F58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25252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647281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k-UA" sz="66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Портфоліо</a:t>
            </a:r>
            <a:endParaRPr lang="ru-RU" sz="6600" b="1" dirty="0">
              <a:ln w="66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220" name="Picture 2" descr="D:\DATA\Desktop\2023_Презентація\IMG-5166081790b829bbd2f9092b6f65898f-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490" b="15004"/>
          <a:stretch>
            <a:fillRect/>
          </a:stretch>
        </p:blipFill>
        <p:spPr>
          <a:xfrm>
            <a:off x="6115433" y="554507"/>
            <a:ext cx="3783660" cy="57489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A415D213-296D-4076-BB3D-137D90BCF5BA}"/>
              </a:ext>
            </a:extLst>
          </p:cNvPr>
          <p:cNvSpPr/>
          <p:nvPr/>
        </p:nvSpPr>
        <p:spPr>
          <a:xfrm>
            <a:off x="899592" y="1268760"/>
            <a:ext cx="4862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C00000"/>
                </a:solidFill>
              </a:rPr>
              <a:t>вчителя - логопеда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9F9703E-AB43-48C9-B607-E3170E3803F9}"/>
              </a:ext>
            </a:extLst>
          </p:cNvPr>
          <p:cNvSpPr/>
          <p:nvPr/>
        </p:nvSpPr>
        <p:spPr>
          <a:xfrm>
            <a:off x="395535" y="2115652"/>
            <a:ext cx="5472609" cy="1569660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rgbClr val="002060"/>
                </a:solidFill>
              </a:rPr>
              <a:t>Закладу дошкільної освіти №  26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uk-UA" sz="2400" b="1" i="1" dirty="0">
                <a:solidFill>
                  <a:srgbClr val="002060"/>
                </a:solidFill>
              </a:rPr>
              <a:t>“Кульбабка</a:t>
            </a:r>
            <a:r>
              <a:rPr lang="uk-UA" sz="2400" b="1" dirty="0">
                <a:solidFill>
                  <a:srgbClr val="002060"/>
                </a:solidFill>
              </a:rPr>
              <a:t>”</a:t>
            </a:r>
          </a:p>
          <a:p>
            <a:pPr algn="ctr"/>
            <a:r>
              <a:rPr lang="uk-UA" sz="2400" b="1" i="1" dirty="0">
                <a:solidFill>
                  <a:srgbClr val="002060"/>
                </a:solidFill>
              </a:rPr>
              <a:t>Хмельницької міської ради </a:t>
            </a:r>
          </a:p>
          <a:p>
            <a:pPr algn="ctr"/>
            <a:r>
              <a:rPr lang="uk-UA" sz="2400" b="1" i="1" dirty="0">
                <a:solidFill>
                  <a:srgbClr val="002060"/>
                </a:solidFill>
              </a:rPr>
              <a:t>Хмельницької області</a:t>
            </a:r>
          </a:p>
        </p:txBody>
      </p:sp>
      <p:sp>
        <p:nvSpPr>
          <p:cNvPr id="8" name="Прямоугольник 3">
            <a:extLst>
              <a:ext uri="{FF2B5EF4-FFF2-40B4-BE49-F238E27FC236}">
                <a16:creationId xmlns="" xmlns:a16="http://schemas.microsoft.com/office/drawing/2014/main" id="{D397F044-0A8E-47E2-AD6C-84FE2E1C2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58" y="3685312"/>
            <a:ext cx="5915010" cy="3323987"/>
          </a:xfrm>
          <a:prstGeom prst="rect">
            <a:avLst/>
          </a:prstGeom>
          <a:noFill/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82550" h="38100" prst="coolSlant"/>
            </a:sp3d>
          </a:bodyPr>
          <a:lstStyle/>
          <a:p>
            <a:pPr algn="ctr"/>
            <a:r>
              <a:rPr lang="uk-UA" sz="48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Зелінської </a:t>
            </a:r>
          </a:p>
          <a:p>
            <a:pPr algn="ctr"/>
            <a:r>
              <a:rPr lang="uk-UA" sz="48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Олени  Филимонівни</a:t>
            </a:r>
          </a:p>
          <a:p>
            <a:pPr algn="ctr"/>
            <a:r>
              <a:rPr lang="uk-UA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uk-UA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0827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01063EA-1FDC-4F61-85A5-06293CD58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408" y="-22223"/>
            <a:ext cx="9255086" cy="68802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008111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Майстер-клас</a:t>
            </a:r>
            <a:r>
              <a:rPr lang="ru-RU" dirty="0"/>
              <a:t> для педагог</a:t>
            </a:r>
            <a:r>
              <a:rPr lang="uk-UA" dirty="0" err="1"/>
              <a:t>ів</a:t>
            </a:r>
            <a:r>
              <a:rPr lang="uk-UA" dirty="0"/>
              <a:t> ДНЗ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628800"/>
            <a:ext cx="6400800" cy="57606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7" name="Picture 3" descr="Описание: F:\фото\зображення_viber_2025-03-03_09-30-11-5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244792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4" descr="Описание: F:\фото\зображення_viber_2025-03-03_09-30-12-7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167"/>
          <a:stretch>
            <a:fillRect/>
          </a:stretch>
        </p:blipFill>
        <p:spPr bwMode="auto">
          <a:xfrm>
            <a:off x="3159860" y="2853376"/>
            <a:ext cx="1438275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 descr="Описание: D:\DATA\Desktop\ЗБЕРЕГТИ\Атестація\ФОТО 2025\зображення_viber_2025-03-03_09-30-08-4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20163"/>
            <a:ext cx="1323975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838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6115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95325" algn="l"/>
              </a:tabLst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7935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89CF9B7-1365-4288-ADB2-16784CADA7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393" y="-1"/>
            <a:ext cx="9260969" cy="68579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00811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628800"/>
            <a:ext cx="6400800" cy="57606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8" name="Рисунок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544" t="53889" r="17912" b="21111"/>
          <a:stretch>
            <a:fillRect/>
          </a:stretch>
        </p:blipFill>
        <p:spPr bwMode="auto">
          <a:xfrm>
            <a:off x="817578" y="1700808"/>
            <a:ext cx="3183633" cy="177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Описание: D:\DATA\Desktop\ЗБЕРЕГТИ\Атестація\ФОТО 2025\зображення_viber_2025-03-03_09-30-14-1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7008" y="3769443"/>
            <a:ext cx="1632198" cy="290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4" descr="Описание: F:\фото\зображення_viber_2025-03-03_09-30-12-7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5876" y="2944322"/>
            <a:ext cx="1770260" cy="31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 descr="Описание: D:\DATA\Desktop\ЗБЕРЕГТИ\Атестація\ФОТО 2025\зображення_viber_2025-03-03_09-30-08-4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939227"/>
            <a:ext cx="1671439" cy="297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581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95325" algn="l"/>
              </a:tabLst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7981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95325" algn="l"/>
              </a:tabLst>
            </a:pPr>
            <a:r>
              <a: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7330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E8E688E-EC46-41A4-979C-D00F04D8F7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034"/>
            <a:ext cx="9144000" cy="6952357"/>
          </a:xfrm>
          <a:prstGeom prst="rect">
            <a:avLst/>
          </a:prstGeom>
        </p:spPr>
      </p:pic>
      <p:sp>
        <p:nvSpPr>
          <p:cNvPr id="136194" name="Rectangle 2">
            <a:extLst/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anchor="ctr"/>
          <a:lstStyle/>
          <a:p>
            <a:pPr eaLnBrk="1" hangingPunct="1">
              <a:defRPr/>
            </a:pPr>
            <a:r>
              <a:rPr lang="uk-UA" sz="4000" b="1" dirty="0">
                <a:solidFill>
                  <a:srgbClr val="006666"/>
                </a:solidFill>
              </a:rPr>
              <a:t>Поширення власного досвіду</a:t>
            </a:r>
            <a:endParaRPr lang="ru-RU" sz="4000" b="1" dirty="0">
              <a:solidFill>
                <a:srgbClr val="006666"/>
              </a:solidFill>
            </a:endParaRPr>
          </a:p>
        </p:txBody>
      </p:sp>
      <p:sp>
        <p:nvSpPr>
          <p:cNvPr id="136195" name="Rectangle 3"/>
          <p:cNvSpPr>
            <a:spLocks noGrp="1"/>
          </p:cNvSpPr>
          <p:nvPr>
            <p:ph type="body" idx="4294967295"/>
          </p:nvPr>
        </p:nvSpPr>
        <p:spPr>
          <a:xfrm>
            <a:off x="0" y="1557338"/>
            <a:ext cx="8424863" cy="4751387"/>
          </a:xfrm>
        </p:spPr>
        <p:txBody>
          <a:bodyPr/>
          <a:lstStyle/>
          <a:p>
            <a:pPr eaLnBrk="1" hangingPunct="1"/>
            <a:r>
              <a:rPr lang="ru-RU" altLang="ru-RU">
                <a:solidFill>
                  <a:srgbClr val="003300"/>
                </a:solidFill>
              </a:rPr>
              <a:t>	</a:t>
            </a:r>
            <a:r>
              <a:rPr lang="ru-RU" altLang="ru-RU" sz="2800" b="1">
                <a:solidFill>
                  <a:srgbClr val="006666"/>
                </a:solidFill>
              </a:rPr>
              <a:t>	</a:t>
            </a:r>
          </a:p>
          <a:p>
            <a:pPr eaLnBrk="1" hangingPunct="1"/>
            <a:endParaRPr lang="ru-RU" altLang="ru-RU" b="1">
              <a:solidFill>
                <a:srgbClr val="006666"/>
              </a:solidFill>
            </a:endParaRPr>
          </a:p>
        </p:txBody>
      </p:sp>
      <p:pic>
        <p:nvPicPr>
          <p:cNvPr id="43012" name="Picture 4" descr="F:\фото\зображення_viber_2025-03-03_09-30-15-5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6"/>
            <a:ext cx="5085184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1306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/>
      <p:bldP spid="13619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5DDBD66-F10D-4458-A6BF-CDC92F09AA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670" y="0"/>
            <a:ext cx="917567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00811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628800"/>
            <a:ext cx="6400800" cy="57606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073" name="Рисунок 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50154"/>
            <a:ext cx="28384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Рисунок 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959" t="49167" r="-5" b="8611"/>
          <a:stretch>
            <a:fillRect/>
          </a:stretch>
        </p:blipFill>
        <p:spPr bwMode="auto">
          <a:xfrm>
            <a:off x="3779912" y="3717032"/>
            <a:ext cx="233362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Участь у засіданні інтеграційної платформи </a:t>
            </a:r>
            <a:r>
              <a:rPr kumimoji="0" 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Простір освітніх практик 2025</a:t>
            </a:r>
            <a:r>
              <a:rPr kumimoji="0" 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uk-UA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2581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9845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FF94428-15FD-4169-ABB4-2E236ABB9D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850"/>
            <a:ext cx="9144000" cy="77633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008111"/>
          </a:xfrm>
        </p:spPr>
        <p:txBody>
          <a:bodyPr>
            <a:normAutofit fontScale="90000"/>
          </a:bodyPr>
          <a:lstStyle/>
          <a:p>
            <a:r>
              <a:rPr lang="uk-UA" dirty="0"/>
              <a:t>Освітня діяльність із здобувачами освіти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628800"/>
            <a:ext cx="6400800" cy="57606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7" name="Рисунок 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92896"/>
            <a:ext cx="242887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6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0941" y="1633537"/>
            <a:ext cx="211455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1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992"/>
          <a:stretch/>
        </p:blipFill>
        <p:spPr bwMode="auto">
          <a:xfrm>
            <a:off x="2241418" y="4869160"/>
            <a:ext cx="2316292" cy="258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819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95325" algn="l"/>
              </a:tabLst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8458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95325" algn="l"/>
              </a:tabLst>
            </a:pPr>
            <a:r>
              <a: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65" t="8125" r="12188"/>
          <a:stretch/>
        </p:blipFill>
        <p:spPr bwMode="auto">
          <a:xfrm>
            <a:off x="4355976" y="4149080"/>
            <a:ext cx="2590800" cy="2369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0" t="31389" r="11038" b="22500"/>
          <a:stretch/>
        </p:blipFill>
        <p:spPr bwMode="auto">
          <a:xfrm rot="5400000">
            <a:off x="-905768" y="2383357"/>
            <a:ext cx="3895725" cy="1581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744475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анный проект кратко знакомит с самыми известными пирамидами ...">
            <a:extLst>
              <a:ext uri="{FF2B5EF4-FFF2-40B4-BE49-F238E27FC236}">
                <a16:creationId xmlns="" xmlns:a16="http://schemas.microsoft.com/office/drawing/2014/main" id="{E14CE569-13F8-4569-BCA6-AF42C7E3E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171" y="70339"/>
            <a:ext cx="9659156" cy="726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398A8BC-D374-4210-A375-299F5F269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85184">
            <a:off x="6918145" y="3749529"/>
            <a:ext cx="2398571" cy="31980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70C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2F57C23-877F-4DB7-AC64-D246BA0E7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0290" y="3349080"/>
            <a:ext cx="2732234" cy="3642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A152603-B7A2-4CB8-8C53-06068AA13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6727" y="184920"/>
            <a:ext cx="2879363" cy="3839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AF5D95D-8D2F-47A1-AA17-BCA962A5C2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084" y="410013"/>
            <a:ext cx="2541722" cy="33889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4D40A2B-4E38-4D05-8124-22F2631EB7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12124">
            <a:off x="6638919" y="352890"/>
            <a:ext cx="2627406" cy="3503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96048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10B299C-C0A9-4E45-9BA4-65E05A26EF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396" y="-4237"/>
            <a:ext cx="9143999" cy="68622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008111"/>
          </a:xfrm>
        </p:spPr>
        <p:txBody>
          <a:bodyPr>
            <a:normAutofit fontScale="90000"/>
          </a:bodyPr>
          <a:lstStyle/>
          <a:p>
            <a:r>
              <a:rPr lang="uk-UA" dirty="0"/>
              <a:t>Освітній простір логопедичного кабінету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628800"/>
            <a:ext cx="6400800" cy="57606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052" name="Рисунок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26" r="11337"/>
          <a:stretch>
            <a:fillRect/>
          </a:stretch>
        </p:blipFill>
        <p:spPr bwMode="auto">
          <a:xfrm rot="5400000">
            <a:off x="523037" y="2137445"/>
            <a:ext cx="154305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08979" y="3753276"/>
            <a:ext cx="21336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39667" y="2796014"/>
            <a:ext cx="205740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306" y="4601002"/>
            <a:ext cx="1306513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61912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6648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32" t="29230" r="11919" b="18975"/>
          <a:stretch/>
        </p:blipFill>
        <p:spPr bwMode="auto">
          <a:xfrm>
            <a:off x="5292079" y="5232636"/>
            <a:ext cx="1828800" cy="962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247935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BDD6032-E160-49B0-8F02-6B5AB97827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034"/>
            <a:ext cx="9144000" cy="69912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00811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628800"/>
            <a:ext cx="6400800" cy="57606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8" name="Рисунок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716" b="-14716"/>
          <a:stretch>
            <a:fillRect/>
          </a:stretch>
        </p:blipFill>
        <p:spPr bwMode="auto">
          <a:xfrm>
            <a:off x="442914" y="2420888"/>
            <a:ext cx="150495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82"/>
          <a:stretch>
            <a:fillRect/>
          </a:stretch>
        </p:blipFill>
        <p:spPr bwMode="auto">
          <a:xfrm rot="5400000">
            <a:off x="5476478" y="3573189"/>
            <a:ext cx="25717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0539" y="5006702"/>
            <a:ext cx="16668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3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635"/>
          <a:stretch>
            <a:fillRect/>
          </a:stretch>
        </p:blipFill>
        <p:spPr bwMode="auto">
          <a:xfrm rot="5400000">
            <a:off x="3113360" y="3682727"/>
            <a:ext cx="203835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874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95325" algn="l"/>
              </a:tabLst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7935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44F0900-ED5E-425B-ADF6-05A1247834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39791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00811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628800"/>
            <a:ext cx="6400800" cy="57606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051" name="Рисунок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030101"/>
            <a:ext cx="150495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43915" y="3852689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04864"/>
            <a:ext cx="196215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5057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7677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95775" algn="l"/>
              </a:tabLst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7030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1F63A50-6B9C-4BFF-8138-ED602389E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4740"/>
            <a:ext cx="9144000" cy="68827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960" t="49167" r="-4" b="8611"/>
          <a:stretch/>
        </p:blipFill>
        <p:spPr bwMode="auto">
          <a:xfrm>
            <a:off x="3405187" y="2705417"/>
            <a:ext cx="2333625" cy="14471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648985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A489B34-3497-4D6C-8A6E-695F8EC5D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3602" y="0"/>
            <a:ext cx="930109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uk-UA" dirty="0"/>
              <a:t>ЗАГАЛЬНІ ВІДОМОСТІ ПРО ПЕДАГОГА</a:t>
            </a:r>
            <a:br>
              <a:rPr lang="uk-UA" dirty="0"/>
            </a:br>
            <a:r>
              <a:rPr lang="uk-UA" dirty="0"/>
              <a:t>ЗЕЛІНСЬКА ОЛЕНА ФИЛИМОНІВНА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extLst/>
        </p:spPr>
        <p:txBody>
          <a:bodyPr>
            <a:noAutofit/>
          </a:bodyPr>
          <a:lstStyle/>
          <a:p>
            <a:pPr marL="3657600" lvl="8" indent="0">
              <a:buFontTx/>
              <a:buNone/>
              <a:defRPr/>
            </a:pPr>
            <a:r>
              <a:rPr lang="uk-UA" sz="1200" dirty="0"/>
              <a:t>ДАТА НАРОДЖЕННЯ: 30.07.1958</a:t>
            </a:r>
          </a:p>
          <a:p>
            <a:pPr lvl="8">
              <a:defRPr/>
            </a:pPr>
            <a:r>
              <a:rPr lang="uk-UA" sz="1200" dirty="0"/>
              <a:t>ОСВІТА : ВИЩА . </a:t>
            </a:r>
          </a:p>
          <a:p>
            <a:pPr lvl="8">
              <a:defRPr/>
            </a:pPr>
            <a:r>
              <a:rPr lang="uk-UA" sz="1200" dirty="0"/>
              <a:t>РІВНЕНСЬКИЙ ПЕДАГОГІЧНИЙ  ІНСТИТУТ.1982 Р.</a:t>
            </a:r>
          </a:p>
          <a:p>
            <a:pPr lvl="8">
              <a:defRPr/>
            </a:pPr>
            <a:r>
              <a:rPr lang="uk-UA" sz="1200" dirty="0"/>
              <a:t>ФАХ ЗА ДИПЛОМОМ: ВИКЛАДАЧ ПЕДАГОГІЧНОГО УЧИЛИЩА. ІНСПЕКТОР-МЕТОДИСТ ПО</a:t>
            </a:r>
          </a:p>
          <a:p>
            <a:pPr marL="3657600" lvl="8" indent="0">
              <a:buFontTx/>
              <a:buNone/>
              <a:defRPr/>
            </a:pPr>
            <a:r>
              <a:rPr lang="uk-UA" sz="1200" dirty="0"/>
              <a:t>    ДОШКІЛЬНОМУ ВИХОВАННЮ.</a:t>
            </a:r>
          </a:p>
          <a:p>
            <a:pPr lvl="8">
              <a:defRPr/>
            </a:pPr>
            <a:r>
              <a:rPr lang="uk-UA" sz="1200" dirty="0"/>
              <a:t>ПОСАДА : УЧИТЕЛЬ- ЛОГОПЕД.</a:t>
            </a:r>
          </a:p>
          <a:p>
            <a:pPr lvl="8">
              <a:defRPr/>
            </a:pPr>
            <a:r>
              <a:rPr lang="uk-UA" sz="1200" dirty="0"/>
              <a:t>СТАЖ  ПЕДАГОГІЧНОЇ РОБОТИ : 48 Р.</a:t>
            </a:r>
          </a:p>
          <a:p>
            <a:pPr lvl="8">
              <a:defRPr/>
            </a:pPr>
            <a:r>
              <a:rPr lang="uk-UA" sz="1200" dirty="0"/>
              <a:t>СТАЖ РОБОТИ НА ПОСАДІ:38Р.</a:t>
            </a:r>
          </a:p>
          <a:p>
            <a:pPr lvl="8">
              <a:defRPr/>
            </a:pPr>
            <a:r>
              <a:rPr lang="uk-UA" sz="1200" dirty="0"/>
              <a:t>ПІДВИЩЕННЯ КВАЛІФІКАЦІЇ :2020 Р.</a:t>
            </a:r>
          </a:p>
          <a:p>
            <a:pPr lvl="8">
              <a:defRPr/>
            </a:pPr>
            <a:r>
              <a:rPr lang="uk-UA" sz="1200" dirty="0"/>
              <a:t>КВАЛІФІКАЦІЙНА КАТЕГОРІЯ : ВИЩА.</a:t>
            </a:r>
          </a:p>
          <a:p>
            <a:pPr lvl="8">
              <a:defRPr/>
            </a:pPr>
            <a:r>
              <a:rPr lang="uk-UA" sz="1200" dirty="0"/>
              <a:t>ЗВАННЯ : </a:t>
            </a:r>
            <a:r>
              <a:rPr lang="uk-UA" sz="1200" dirty="0" smtClean="0"/>
              <a:t>УЧИТЕЛЬ-МЕТОДИСТ.</a:t>
            </a:r>
            <a:endParaRPr lang="ru-RU" sz="1200" dirty="0"/>
          </a:p>
        </p:txBody>
      </p:sp>
      <p:pic>
        <p:nvPicPr>
          <p:cNvPr id="1026" name="Picture 2" descr="D:\DATA\Desktop\2023_Презентація\IMG-308d1cf604655b11e0d5527be5cf642b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91" t="6668" b="11037"/>
          <a:stretch/>
        </p:blipFill>
        <p:spPr bwMode="auto">
          <a:xfrm>
            <a:off x="30029" y="2348880"/>
            <a:ext cx="2588148" cy="360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57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B13204C-ABA9-4754-A78B-C33E615B46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979" y="-11916"/>
            <a:ext cx="9144000" cy="68699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00811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628800"/>
            <a:ext cx="6400800" cy="57606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Рисунок 3" descr="C:\Users\Admin\AppData\Local\Microsoft\Windows\Temporary Internet Files\Content.Word\20241126_0855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03"/>
          <a:stretch>
            <a:fillRect/>
          </a:stretch>
        </p:blipFill>
        <p:spPr bwMode="auto">
          <a:xfrm rot="5232314">
            <a:off x="2568575" y="1441450"/>
            <a:ext cx="400685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57612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D3BB583-3A00-4992-9329-38567A245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072"/>
            <a:ext cx="9144000" cy="69453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00811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628800"/>
            <a:ext cx="6400800" cy="57606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D:\DATA\Desktop\ЗБЕРЕГТИ\Атестація\ФОТО 2025\зображення_viber_2025-03-03_09-28-50-2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7360" y="4005064"/>
            <a:ext cx="2950697" cy="220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686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A154693-22DB-43DA-A7D1-7AF8B7D13C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724" y="0"/>
            <a:ext cx="9157448" cy="6858000"/>
          </a:xfrm>
          <a:prstGeom prst="rect">
            <a:avLst/>
          </a:prstGeom>
        </p:spPr>
      </p:pic>
      <p:sp>
        <p:nvSpPr>
          <p:cNvPr id="136194" name="Rectangle 2">
            <a:extLst/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anchor="ctr">
            <a:normAutofit fontScale="90000"/>
          </a:bodyPr>
          <a:lstStyle/>
          <a:p>
            <a:pPr eaLnBrk="1" hangingPunct="1">
              <a:defRPr/>
            </a:pPr>
            <a:r>
              <a:rPr lang="uk-UA" sz="4000" dirty="0"/>
              <a:t>життєве кредо: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b="1" dirty="0">
              <a:solidFill>
                <a:srgbClr val="006666"/>
              </a:solidFill>
            </a:endParaRPr>
          </a:p>
        </p:txBody>
      </p:sp>
      <p:sp>
        <p:nvSpPr>
          <p:cNvPr id="136195" name="Rectangle 3"/>
          <p:cNvSpPr>
            <a:spLocks noGrp="1"/>
          </p:cNvSpPr>
          <p:nvPr>
            <p:ph type="body" idx="4294967295"/>
          </p:nvPr>
        </p:nvSpPr>
        <p:spPr>
          <a:xfrm>
            <a:off x="0" y="1557338"/>
            <a:ext cx="8424863" cy="4751387"/>
          </a:xfrm>
        </p:spPr>
        <p:txBody>
          <a:bodyPr/>
          <a:lstStyle/>
          <a:p>
            <a:pPr eaLnBrk="1" hangingPunct="1"/>
            <a:r>
              <a:rPr lang="ru-RU" altLang="ru-RU">
                <a:solidFill>
                  <a:srgbClr val="003300"/>
                </a:solidFill>
              </a:rPr>
              <a:t>	</a:t>
            </a:r>
            <a:r>
              <a:rPr lang="ru-RU" altLang="ru-RU" sz="2800" b="1">
                <a:solidFill>
                  <a:srgbClr val="006666"/>
                </a:solidFill>
              </a:rPr>
              <a:t>	</a:t>
            </a:r>
          </a:p>
          <a:p>
            <a:pPr eaLnBrk="1" hangingPunct="1"/>
            <a:endParaRPr lang="ru-RU" altLang="ru-RU" b="1">
              <a:solidFill>
                <a:srgbClr val="006666"/>
              </a:solidFill>
            </a:endParaRPr>
          </a:p>
        </p:txBody>
      </p:sp>
      <p:sp>
        <p:nvSpPr>
          <p:cNvPr id="12292" name="Прямоугольник 1"/>
          <p:cNvSpPr>
            <a:spLocks noChangeArrowheads="1"/>
          </p:cNvSpPr>
          <p:nvPr/>
        </p:nvSpPr>
        <p:spPr bwMode="auto">
          <a:xfrm>
            <a:off x="900113" y="1484313"/>
            <a:ext cx="72009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/>
              <a:t>Люби людей такими, якими вони є.</a:t>
            </a:r>
            <a:endParaRPr lang="ru-RU"/>
          </a:p>
          <a:p>
            <a:r>
              <a:rPr lang="uk-UA"/>
              <a:t> Людина віддзеркалюється у своїх вчинках.</a:t>
            </a:r>
            <a:endParaRPr lang="ru-RU"/>
          </a:p>
          <a:p>
            <a:r>
              <a:rPr lang="uk-UA"/>
              <a:t> Допомагай тим, хто цього потребує. </a:t>
            </a:r>
            <a:endParaRPr lang="ru-RU"/>
          </a:p>
          <a:p>
            <a:r>
              <a:rPr lang="uk-UA" sz="2800"/>
              <a:t>Педагогічне кредо:</a:t>
            </a:r>
            <a:endParaRPr lang="ru-RU" sz="2800"/>
          </a:p>
          <a:p>
            <a:r>
              <a:rPr lang="uk-UA"/>
              <a:t>Кожна дитина повинна бути щасливою.</a:t>
            </a:r>
            <a:endParaRPr lang="ru-RU"/>
          </a:p>
          <a:p>
            <a:r>
              <a:rPr lang="uk-UA"/>
              <a:t> Педагог без любові до дитини - як співак без голосу, музикант без слуху, художник без почуття кольору.</a:t>
            </a:r>
            <a:endParaRPr lang="ru-RU"/>
          </a:p>
          <a:p>
            <a:r>
              <a:rPr lang="uk-UA"/>
              <a:t> Коли дитина з посмішкою біжить в кабінет логопеда, а потім  демонструє свої нові знання і вміння, я розумію, що своє серце я віддаю дітям недаремно. </a:t>
            </a:r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620688"/>
            <a:ext cx="2831852" cy="20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9118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/>
      <p:bldP spid="13619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3019194-A65D-463F-B51E-3CD5017DD1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5609"/>
            <a:ext cx="9144001" cy="6852391"/>
          </a:xfrm>
          <a:prstGeom prst="rect">
            <a:avLst/>
          </a:prstGeom>
        </p:spPr>
      </p:pic>
      <p:pic>
        <p:nvPicPr>
          <p:cNvPr id="13314" name="Рисунок 1" descr="Описание: https://image.slidesharecdn.com/random-171204095711/95/-7-638.jpg?cb=15123815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4963" y="1200150"/>
            <a:ext cx="593407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5022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CF84822-97F5-4CBE-82FF-F816A59AC9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61288" cy="6858000"/>
          </a:xfrm>
          <a:prstGeom prst="rect">
            <a:avLst/>
          </a:prstGeom>
        </p:spPr>
      </p:pic>
      <p:sp>
        <p:nvSpPr>
          <p:cNvPr id="136194" name="Rectangle 2">
            <a:extLst/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anchor="ctr">
            <a:normAutofit fontScale="90000"/>
          </a:bodyPr>
          <a:lstStyle/>
          <a:p>
            <a:pPr eaLnBrk="1" hangingPunct="1">
              <a:defRPr/>
            </a:pPr>
            <a:r>
              <a:rPr lang="uk-UA" sz="4000" dirty="0"/>
              <a:t>Завдання  </a:t>
            </a:r>
            <a:r>
              <a:rPr lang="uk-UA" sz="4000" dirty="0" err="1"/>
              <a:t>корекційної-відновлювальної</a:t>
            </a:r>
            <a:r>
              <a:rPr lang="uk-UA" sz="4000" dirty="0"/>
              <a:t> роботи учителя‑логопеда: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b="1" dirty="0">
              <a:solidFill>
                <a:srgbClr val="006666"/>
              </a:solidFill>
            </a:endParaRPr>
          </a:p>
        </p:txBody>
      </p:sp>
      <p:sp>
        <p:nvSpPr>
          <p:cNvPr id="136195" name="Rectangle 3"/>
          <p:cNvSpPr>
            <a:spLocks noGrp="1"/>
          </p:cNvSpPr>
          <p:nvPr>
            <p:ph type="body" idx="4294967295"/>
          </p:nvPr>
        </p:nvSpPr>
        <p:spPr>
          <a:xfrm>
            <a:off x="0" y="1557338"/>
            <a:ext cx="8424863" cy="4751387"/>
          </a:xfrm>
        </p:spPr>
        <p:txBody>
          <a:bodyPr/>
          <a:lstStyle/>
          <a:p>
            <a:pPr eaLnBrk="1" hangingPunct="1"/>
            <a:r>
              <a:rPr lang="ru-RU" altLang="ru-RU">
                <a:solidFill>
                  <a:srgbClr val="003300"/>
                </a:solidFill>
              </a:rPr>
              <a:t>	</a:t>
            </a:r>
            <a:r>
              <a:rPr lang="ru-RU" altLang="ru-RU" sz="2800" b="1">
                <a:solidFill>
                  <a:srgbClr val="006666"/>
                </a:solidFill>
              </a:rPr>
              <a:t>	</a:t>
            </a:r>
          </a:p>
          <a:p>
            <a:pPr eaLnBrk="1" hangingPunct="1"/>
            <a:endParaRPr lang="ru-RU" altLang="ru-RU" b="1">
              <a:solidFill>
                <a:srgbClr val="006666"/>
              </a:solidFill>
            </a:endParaRPr>
          </a:p>
        </p:txBody>
      </p:sp>
      <p:sp>
        <p:nvSpPr>
          <p:cNvPr id="25604" name="Прямоугольник 1"/>
          <p:cNvSpPr>
            <a:spLocks noChangeArrowheads="1"/>
          </p:cNvSpPr>
          <p:nvPr/>
        </p:nvSpPr>
        <p:spPr bwMode="auto">
          <a:xfrm>
            <a:off x="468313" y="1341438"/>
            <a:ext cx="80645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/>
              <a:t> </a:t>
            </a:r>
          </a:p>
          <a:p>
            <a:r>
              <a:rPr lang="ru-RU"/>
              <a:t>• діагностувати та фіксувати стан мовленнєвого розвитку дітей і відповідну динаміку;</a:t>
            </a:r>
          </a:p>
          <a:p>
            <a:r>
              <a:rPr lang="ru-RU"/>
              <a:t>• проводити навчально-виховну, корекційну роботу з дітьми, що мають мовленнєві вади, ефективно застосовувати професійні знання в практичній діяльності;</a:t>
            </a:r>
          </a:p>
          <a:p>
            <a:r>
              <a:rPr lang="ru-RU"/>
              <a:t>• забезпечувати сприятливі умови для продуктивного засвоєння дітьми відповідних спеціальних програм з урахуванням виду мовленнєвого порушення, вікових, індивідуальних психофізичних особливостей дітей;</a:t>
            </a:r>
          </a:p>
          <a:p>
            <a:r>
              <a:rPr lang="ru-RU"/>
              <a:t>• вести відповідну психолого-педагогічну та статистичну документацію;</a:t>
            </a:r>
          </a:p>
          <a:p>
            <a:r>
              <a:rPr lang="ru-RU"/>
              <a:t>• постійно підтримувати зв'язки з батьками, надавати їм консультативну допомогу з питань </a:t>
            </a:r>
            <a:r>
              <a:rPr lang="uk-UA"/>
              <a:t>мовленнєвого розвитку</a:t>
            </a:r>
            <a:r>
              <a:rPr lang="ru-RU"/>
              <a:t> та психофізичного розвитку дітей;</a:t>
            </a:r>
          </a:p>
          <a:p>
            <a:r>
              <a:rPr lang="ru-RU"/>
              <a:t>• систематично підвищувати фаховий рівень і педагогічну майстерність</a:t>
            </a:r>
            <a:r>
              <a:rPr lang="uk-UA"/>
              <a:t>.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288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/>
      <p:bldP spid="13619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D5BA0FC-91ED-410A-B6E6-10CB02AFC9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7219" y="0"/>
            <a:ext cx="9201219" cy="6858000"/>
          </a:xfrm>
          <a:prstGeom prst="rect">
            <a:avLst/>
          </a:prstGeom>
        </p:spPr>
      </p:pic>
      <p:sp>
        <p:nvSpPr>
          <p:cNvPr id="136194" name="Rectangle 2">
            <a:extLst/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anchor="ctr"/>
          <a:lstStyle/>
          <a:p>
            <a:pPr eaLnBrk="1" hangingPunct="1">
              <a:defRPr/>
            </a:pPr>
            <a:r>
              <a:rPr lang="ru-RU" sz="4000" b="1" dirty="0">
                <a:solidFill>
                  <a:srgbClr val="006666"/>
                </a:solidFill>
              </a:rPr>
              <a:t>П</a:t>
            </a:r>
            <a:r>
              <a:rPr lang="uk-UA" sz="4000" b="1" dirty="0" err="1">
                <a:solidFill>
                  <a:srgbClr val="006666"/>
                </a:solidFill>
              </a:rPr>
              <a:t>ідвищення</a:t>
            </a:r>
            <a:r>
              <a:rPr lang="uk-UA" sz="4000" b="1" dirty="0">
                <a:solidFill>
                  <a:srgbClr val="006666"/>
                </a:solidFill>
              </a:rPr>
              <a:t> кваліфікації</a:t>
            </a:r>
            <a:endParaRPr lang="ru-RU" sz="4000" b="1" dirty="0">
              <a:solidFill>
                <a:srgbClr val="006666"/>
              </a:solidFill>
            </a:endParaRPr>
          </a:p>
        </p:txBody>
      </p:sp>
      <p:sp>
        <p:nvSpPr>
          <p:cNvPr id="136195" name="Rectangle 3"/>
          <p:cNvSpPr>
            <a:spLocks noGrp="1"/>
          </p:cNvSpPr>
          <p:nvPr>
            <p:ph type="body" idx="4294967295"/>
          </p:nvPr>
        </p:nvSpPr>
        <p:spPr>
          <a:xfrm>
            <a:off x="0" y="1557338"/>
            <a:ext cx="8424863" cy="4751387"/>
          </a:xfrm>
        </p:spPr>
        <p:txBody>
          <a:bodyPr/>
          <a:lstStyle/>
          <a:p>
            <a:pPr eaLnBrk="1" hangingPunct="1"/>
            <a:r>
              <a:rPr lang="ru-RU" altLang="ru-RU" dirty="0">
                <a:solidFill>
                  <a:srgbClr val="003300"/>
                </a:solidFill>
              </a:rPr>
              <a:t>ЗАГАЛЬНА</a:t>
            </a:r>
            <a:r>
              <a:rPr lang="uk-UA" altLang="ru-RU" dirty="0">
                <a:solidFill>
                  <a:srgbClr val="003300"/>
                </a:solidFill>
              </a:rPr>
              <a:t> КІЛЬКІСТЬ</a:t>
            </a:r>
            <a:r>
              <a:rPr lang="ru-RU" altLang="ru-RU">
                <a:solidFill>
                  <a:srgbClr val="003300"/>
                </a:solidFill>
              </a:rPr>
              <a:t> </a:t>
            </a:r>
            <a:r>
              <a:rPr lang="ru-RU" altLang="ru-RU" smtClean="0">
                <a:solidFill>
                  <a:srgbClr val="003300"/>
                </a:solidFill>
              </a:rPr>
              <a:t>ГОДИН:153</a:t>
            </a:r>
            <a:r>
              <a:rPr lang="ru-RU" altLang="ru-RU" dirty="0">
                <a:solidFill>
                  <a:srgbClr val="003300"/>
                </a:solidFill>
              </a:rPr>
              <a:t>	</a:t>
            </a:r>
            <a:r>
              <a:rPr lang="ru-RU" altLang="ru-RU" sz="2800" b="1" dirty="0">
                <a:solidFill>
                  <a:srgbClr val="006666"/>
                </a:solidFill>
              </a:rPr>
              <a:t>	</a:t>
            </a:r>
          </a:p>
          <a:p>
            <a:pPr eaLnBrk="1" hangingPunct="1"/>
            <a:r>
              <a:rPr lang="uk-UA" altLang="ru-RU" b="1" dirty="0">
                <a:solidFill>
                  <a:srgbClr val="006666"/>
                </a:solidFill>
              </a:rPr>
              <a:t>сертифікати</a:t>
            </a:r>
            <a:endParaRPr lang="ru-RU" altLang="ru-RU" b="1" dirty="0">
              <a:solidFill>
                <a:srgbClr val="006666"/>
              </a:solidFill>
            </a:endParaRPr>
          </a:p>
        </p:txBody>
      </p:sp>
      <p:pic>
        <p:nvPicPr>
          <p:cNvPr id="19460" name="Рисунок 3" descr="C:\Users\Admin\AppData\Local\Microsoft\Windows\Temporary Internet Files\Content.Word\20250302_1302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47" b="18391"/>
          <a:stretch>
            <a:fillRect/>
          </a:stretch>
        </p:blipFill>
        <p:spPr bwMode="auto">
          <a:xfrm rot="11748007">
            <a:off x="3891329" y="3050310"/>
            <a:ext cx="444023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01" t="28055" r="40206" b="15556"/>
          <a:stretch/>
        </p:blipFill>
        <p:spPr bwMode="auto">
          <a:xfrm rot="4195936">
            <a:off x="779286" y="3352510"/>
            <a:ext cx="2509887" cy="27256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8557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/>
      <p:bldP spid="13619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76F8E03-2B45-46F2-A324-86F0EFAA3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722" y="1"/>
            <a:ext cx="9150722" cy="68529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008111"/>
          </a:xfrm>
        </p:spPr>
        <p:txBody>
          <a:bodyPr>
            <a:normAutofit/>
          </a:bodyPr>
          <a:lstStyle/>
          <a:p>
            <a:r>
              <a:rPr lang="uk-UA" sz="2800" dirty="0"/>
              <a:t>Участь в методичних ,організаційно-педагогічних формах роботи</a:t>
            </a:r>
            <a:endParaRPr lang="ru-RU" sz="2800" dirty="0"/>
          </a:p>
        </p:txBody>
      </p:sp>
      <p:pic>
        <p:nvPicPr>
          <p:cNvPr id="2051" name="Рисунок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1514" y="1916832"/>
            <a:ext cx="1337361" cy="178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3705225"/>
            <a:ext cx="343852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09328"/>
            <a:ext cx="3821113" cy="1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95325" algn="l"/>
              </a:tabLst>
            </a:pPr>
            <a:r>
              <a: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ggg</a:t>
            </a:r>
            <a:endParaRPr kumimoji="0" lang="ru-RU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95325" algn="l"/>
              </a:tabLst>
            </a:pPr>
            <a:r>
              <a:rPr kumimoji="0" lang="uk-UA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uk-UA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627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95325" algn="l"/>
              </a:tabLst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960" t="49167" r="-4" b="8611"/>
          <a:stretch/>
        </p:blipFill>
        <p:spPr bwMode="auto">
          <a:xfrm>
            <a:off x="5114023" y="4286917"/>
            <a:ext cx="2333625" cy="14471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247935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1BB0675-009C-4046-AF90-56D1FABF91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22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00811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628800"/>
            <a:ext cx="6400800" cy="57606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097" name="Рисунок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90655"/>
            <a:ext cx="24288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Рисунок 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743" b="26134"/>
          <a:stretch>
            <a:fillRect/>
          </a:stretch>
        </p:blipFill>
        <p:spPr bwMode="auto">
          <a:xfrm>
            <a:off x="3522315" y="2968749"/>
            <a:ext cx="1811338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Рисунок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2560" y="4560898"/>
            <a:ext cx="1825625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95325" algn="l"/>
              </a:tabLst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2276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95325" algn="l"/>
              </a:tabLst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3249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710A69F-F529-4EAF-95CC-20AA2EAF0D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19" y="0"/>
            <a:ext cx="9147519" cy="67413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uk-UA" dirty="0"/>
              <a:t>ПОШИРЕННЯ ДОСВІДУ РОБОТИ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extLst/>
        </p:spPr>
        <p:txBody>
          <a:bodyPr/>
          <a:lstStyle/>
          <a:p>
            <a:pPr lvl="8">
              <a:defRPr/>
            </a:pPr>
            <a:r>
              <a:rPr lang="uk-UA" dirty="0"/>
              <a:t>ПРЕЗЕНТАЦІЯ ДОСВІДУ РОБОТИ:</a:t>
            </a:r>
          </a:p>
          <a:p>
            <a:pPr lvl="8">
              <a:defRPr/>
            </a:pPr>
            <a:r>
              <a:rPr lang="uk-UA" dirty="0"/>
              <a:t>ВІДКРИТЕ ЗАНЯТТЯ З ДІТЬМИ.</a:t>
            </a:r>
          </a:p>
          <a:p>
            <a:pPr lvl="8">
              <a:defRPr/>
            </a:pPr>
            <a:r>
              <a:rPr lang="uk-UA" dirty="0"/>
              <a:t>КІНЕЗІОЛОГІЧНІ ВПРАВИ ТА ІГРИ.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63167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196</TotalTime>
  <Words>238</Words>
  <Application>Microsoft Office PowerPoint</Application>
  <PresentationFormat>Экран (4:3)</PresentationFormat>
  <Paragraphs>61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Натуральные материалы</vt:lpstr>
      <vt:lpstr>Портфоліо</vt:lpstr>
      <vt:lpstr>ЗАГАЛЬНІ ВІДОМОСТІ ПРО ПЕДАГОГА ЗЕЛІНСЬКА ОЛЕНА ФИЛИМОНІВНА</vt:lpstr>
      <vt:lpstr>життєве кредо: </vt:lpstr>
      <vt:lpstr>Слайд 4</vt:lpstr>
      <vt:lpstr>Завдання  корекційної-відновлювальної роботи учителя‑логопеда: </vt:lpstr>
      <vt:lpstr>Підвищення кваліфікації</vt:lpstr>
      <vt:lpstr>Участь в методичних ,організаційно-педагогічних формах роботи</vt:lpstr>
      <vt:lpstr>Слайд 8</vt:lpstr>
      <vt:lpstr>ПОШИРЕННЯ ДОСВІДУ РОБОТИ</vt:lpstr>
      <vt:lpstr>Майстер-клас для педагогів ДНЗ</vt:lpstr>
      <vt:lpstr>Слайд 11</vt:lpstr>
      <vt:lpstr>Поширення власного досвіду</vt:lpstr>
      <vt:lpstr>Слайд 13</vt:lpstr>
      <vt:lpstr>Освітня діяльність із здобувачами освіти</vt:lpstr>
      <vt:lpstr>Слайд 15</vt:lpstr>
      <vt:lpstr>Освітній простір логопедичного кабінету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 Windows</cp:lastModifiedBy>
  <cp:revision>34</cp:revision>
  <dcterms:created xsi:type="dcterms:W3CDTF">2025-03-03T10:08:10Z</dcterms:created>
  <dcterms:modified xsi:type="dcterms:W3CDTF">2025-03-05T11:13:14Z</dcterms:modified>
</cp:coreProperties>
</file>