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81" r:id="rId4"/>
    <p:sldId id="261" r:id="rId5"/>
    <p:sldId id="257" r:id="rId6"/>
    <p:sldId id="282" r:id="rId7"/>
    <p:sldId id="271" r:id="rId8"/>
    <p:sldId id="266" r:id="rId9"/>
    <p:sldId id="268" r:id="rId10"/>
    <p:sldId id="269" r:id="rId11"/>
    <p:sldId id="262" r:id="rId12"/>
    <p:sldId id="270" r:id="rId13"/>
    <p:sldId id="280" r:id="rId14"/>
    <p:sldId id="287" r:id="rId15"/>
    <p:sldId id="274" r:id="rId16"/>
    <p:sldId id="285" r:id="rId17"/>
    <p:sldId id="286" r:id="rId18"/>
    <p:sldId id="284" r:id="rId19"/>
    <p:sldId id="279" r:id="rId20"/>
    <p:sldId id="289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FB05"/>
    <a:srgbClr val="FA32A9"/>
    <a:srgbClr val="6292FE"/>
    <a:srgbClr val="FF66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21671-5985-4E56-8911-B54D795D932C}" type="datetimeFigureOut">
              <a:rPr lang="uk-UA" smtClean="0"/>
              <a:pPr/>
              <a:t>23.02.2024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F8EC3-78F2-4ED6-B44F-9991C4166E1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077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8EC3-78F2-4ED6-B44F-9991C4166E16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0675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589792" cy="41044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300" dirty="0" smtClean="0">
                <a:ln w="11430"/>
                <a:solidFill>
                  <a:srgbClr val="FFC000"/>
                </a:solidFill>
                <a:latin typeface="+mn-lt"/>
              </a:rPr>
              <a:t>ПОРТФОЛІО</a:t>
            </a:r>
            <a:r>
              <a:rPr lang="ru-RU" sz="3600" b="1" spc="300" dirty="0">
                <a:ln w="11430"/>
                <a:solidFill>
                  <a:srgbClr val="FFC000"/>
                </a:solidFill>
                <a:latin typeface="+mn-lt"/>
              </a:rPr>
              <a:t/>
            </a:r>
            <a:br>
              <a:rPr lang="ru-RU" sz="3600" b="1" spc="300" dirty="0">
                <a:ln w="11430"/>
                <a:solidFill>
                  <a:srgbClr val="FFC000"/>
                </a:solidFill>
                <a:latin typeface="+mn-lt"/>
              </a:rPr>
            </a:br>
            <a:r>
              <a:rPr lang="ru-RU" sz="3600" b="1" spc="300" dirty="0" smtClean="0">
                <a:ln w="11430"/>
                <a:solidFill>
                  <a:srgbClr val="FFC000"/>
                </a:solidFill>
                <a:latin typeface="+mn-lt"/>
              </a:rPr>
              <a:t/>
            </a:r>
            <a:br>
              <a:rPr lang="ru-RU" sz="3600" b="1" spc="300" dirty="0" smtClean="0">
                <a:ln w="11430"/>
                <a:solidFill>
                  <a:srgbClr val="FFC000"/>
                </a:solidFill>
                <a:latin typeface="+mn-lt"/>
              </a:rPr>
            </a:br>
            <a:r>
              <a:rPr lang="ru-RU" sz="3600" b="1" spc="300" dirty="0" smtClean="0">
                <a:ln w="11430"/>
                <a:solidFill>
                  <a:srgbClr val="0070C0"/>
                </a:solidFill>
                <a:latin typeface="+mn-lt"/>
              </a:rPr>
              <a:t>ВЧИТЕЛЯ-ДЕФЕКТОЛОГА</a:t>
            </a:r>
            <a:r>
              <a:rPr lang="en-US" sz="3600" b="1" spc="300" dirty="0" smtClean="0">
                <a:ln w="11430"/>
                <a:solidFill>
                  <a:srgbClr val="0070C0"/>
                </a:solidFill>
                <a:latin typeface="+mn-lt"/>
              </a:rPr>
              <a:t/>
            </a:r>
            <a:br>
              <a:rPr lang="en-US" sz="3600" b="1" spc="300" dirty="0" smtClean="0">
                <a:ln w="11430"/>
                <a:solidFill>
                  <a:srgbClr val="0070C0"/>
                </a:solidFill>
                <a:latin typeface="+mn-lt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0194" y="5805264"/>
            <a:ext cx="229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/>
              <a:t>М. ХМЕЛЬНИЦЬКИЙ</a:t>
            </a:r>
          </a:p>
          <a:p>
            <a:pPr algn="ctr"/>
            <a:r>
              <a:rPr lang="uk-UA" sz="1400" b="1" i="1" dirty="0" smtClean="0"/>
              <a:t>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6772">
            <a:off x="5258303" y="3683254"/>
            <a:ext cx="2286005" cy="2286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97822"/>
            <a:ext cx="8345278" cy="3913026"/>
          </a:xfrm>
          <a:prstGeom prst="rect">
            <a:avLst/>
          </a:prstGeom>
        </p:spPr>
      </p:pic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72599" y="1232690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548680"/>
            <a:ext cx="633670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dirty="0">
                <a:solidFill>
                  <a:srgbClr val="92D050"/>
                </a:solidFill>
              </a:rPr>
              <a:t> </a:t>
            </a:r>
            <a:r>
              <a:rPr lang="uk-UA" sz="2800" b="1" i="1" dirty="0" smtClean="0">
                <a:solidFill>
                  <a:srgbClr val="92D050"/>
                </a:solidFill>
              </a:rPr>
              <a:t>            </a:t>
            </a:r>
            <a:r>
              <a:rPr lang="uk-UA" sz="2800" b="1" i="1" dirty="0" smtClean="0">
                <a:solidFill>
                  <a:srgbClr val="92D050"/>
                </a:solidFill>
              </a:rPr>
              <a:t>Т</a:t>
            </a:r>
            <a:r>
              <a:rPr lang="uk-UA" sz="2800" b="1" i="1" dirty="0" smtClean="0">
                <a:solidFill>
                  <a:srgbClr val="92D050"/>
                </a:solidFill>
              </a:rPr>
              <a:t>ема  </a:t>
            </a:r>
            <a:r>
              <a:rPr lang="uk-UA" sz="2800" b="1" i="1" dirty="0" smtClean="0">
                <a:solidFill>
                  <a:srgbClr val="92D050"/>
                </a:solidFill>
              </a:rPr>
              <a:t>над  якою працю:</a:t>
            </a:r>
            <a:endParaRPr kumimoji="0" lang="ru-RU" sz="2800" u="none" strike="noStrike" kern="0" cap="none" spc="0" normalizeH="0" baseline="0" noProof="0" dirty="0" smtClean="0">
              <a:ln w="1905"/>
              <a:solidFill>
                <a:srgbClr val="92D050"/>
              </a:solidFill>
              <a:effectLst>
                <a:glow rad="101600">
                  <a:srgbClr val="A5644E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32690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i="1" dirty="0" smtClean="0">
                <a:solidFill>
                  <a:srgbClr val="FF0000"/>
                </a:solidFill>
              </a:rPr>
              <a:t>«</a:t>
            </a:r>
            <a:r>
              <a:rPr lang="uk-UA" sz="2800" b="1" i="1" dirty="0" smtClean="0">
                <a:solidFill>
                  <a:srgbClr val="FF0000"/>
                </a:solidFill>
              </a:rPr>
              <a:t>І</a:t>
            </a:r>
            <a:r>
              <a:rPr lang="uk-UA" sz="2800" b="1" i="1" dirty="0" smtClean="0">
                <a:solidFill>
                  <a:srgbClr val="FF0000"/>
                </a:solidFill>
              </a:rPr>
              <a:t>грова </a:t>
            </a:r>
            <a:r>
              <a:rPr lang="uk-UA" sz="2800" b="1" i="1" dirty="0">
                <a:solidFill>
                  <a:srgbClr val="FF0000"/>
                </a:solidFill>
              </a:rPr>
              <a:t>технологія </a:t>
            </a:r>
          </a:p>
          <a:p>
            <a:pPr lvl="0" algn="ctr"/>
            <a:r>
              <a:rPr lang="uk-UA" sz="2800" b="1" i="1" dirty="0">
                <a:solidFill>
                  <a:srgbClr val="FF0000"/>
                </a:solidFill>
              </a:rPr>
              <a:t>в </a:t>
            </a:r>
            <a:r>
              <a:rPr lang="uk-UA" sz="2800" b="1" i="1" dirty="0" smtClean="0">
                <a:solidFill>
                  <a:srgbClr val="FF0000"/>
                </a:solidFill>
              </a:rPr>
              <a:t>пізнавальному  </a:t>
            </a:r>
            <a:r>
              <a:rPr lang="uk-UA" sz="2800" b="1" i="1" dirty="0">
                <a:solidFill>
                  <a:srgbClr val="FF0000"/>
                </a:solidFill>
              </a:rPr>
              <a:t>розвитку дітей з  особливими освітніми </a:t>
            </a:r>
            <a:r>
              <a:rPr lang="uk-UA" sz="2800" b="1" i="1" dirty="0" smtClean="0">
                <a:solidFill>
                  <a:srgbClr val="FF0000"/>
                </a:solidFill>
              </a:rPr>
              <a:t>потребами</a:t>
            </a:r>
            <a:r>
              <a:rPr lang="uk-UA" sz="3200" b="1" i="1" dirty="0" smtClean="0">
                <a:solidFill>
                  <a:srgbClr val="FF0000"/>
                </a:solidFill>
              </a:rPr>
              <a:t>»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760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0477" y="167621"/>
            <a:ext cx="6867946" cy="120172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Використання   ігрової   технології</a:t>
            </a:r>
            <a:endParaRPr lang="ru-RU" sz="28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92" y="4624867"/>
            <a:ext cx="8217527" cy="19494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65" y="842868"/>
            <a:ext cx="1808815" cy="18088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2298" y="1624619"/>
            <a:ext cx="1321603" cy="1762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55162" y="3779273"/>
            <a:ext cx="1168238" cy="1557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9414" y="1303434"/>
            <a:ext cx="1314933" cy="1753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402" y="3083506"/>
            <a:ext cx="1294075" cy="1725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7660" y="1546183"/>
            <a:ext cx="1464659" cy="14646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9394" y="3272463"/>
            <a:ext cx="1696707" cy="116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4936" y="3467508"/>
            <a:ext cx="1555652" cy="1099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794" y="3272463"/>
            <a:ext cx="1116525" cy="15796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6991">
            <a:off x="983195" y="1900976"/>
            <a:ext cx="965358" cy="1365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77222">
            <a:off x="904038" y="4052613"/>
            <a:ext cx="1646535" cy="1164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671" y="1294071"/>
            <a:ext cx="1321955" cy="17626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516216" y="1912036"/>
            <a:ext cx="2020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7154" y="2120089"/>
            <a:ext cx="2301738" cy="771524"/>
          </a:xfrm>
          <a:prstGeom prst="rect">
            <a:avLst/>
          </a:prstGeom>
          <a:solidFill>
            <a:srgbClr val="3399FF"/>
          </a:solidFill>
          <a:ln w="400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Кінезіологічні вправи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4047766"/>
            <a:ext cx="2285784" cy="876891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Пісочна терапія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9145" y="3905948"/>
            <a:ext cx="2462651" cy="1009310"/>
          </a:xfrm>
          <a:prstGeom prst="rect">
            <a:avLst/>
          </a:prstGeom>
          <a:solidFill>
            <a:srgbClr val="B5FB05"/>
          </a:solidFill>
          <a:ln w="400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762108"/>
            <a:ext cx="2520280" cy="744088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5270571"/>
            <a:ext cx="2107942" cy="708434"/>
          </a:xfrm>
          <a:prstGeom prst="rect">
            <a:avLst/>
          </a:prstGeom>
          <a:solidFill>
            <a:srgbClr val="B5FB05"/>
          </a:solidFill>
          <a:ln w="400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uk-UA" b="1" i="1" kern="0" dirty="0">
                <a:solidFill>
                  <a:srgbClr val="0070C0"/>
                </a:solidFill>
              </a:rPr>
              <a:t>Кольорові палички Кюїзера</a:t>
            </a:r>
            <a:endParaRPr lang="ru-RU" b="1" i="1" kern="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8729" y="4047766"/>
            <a:ext cx="2016474" cy="84371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Асоціативні картинки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7276" y="2762108"/>
            <a:ext cx="2068700" cy="7250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00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6708" y="5320360"/>
            <a:ext cx="1947689" cy="720080"/>
          </a:xfrm>
          <a:prstGeom prst="rect">
            <a:avLst/>
          </a:prstGeom>
          <a:solidFill>
            <a:srgbClr val="6292FE"/>
          </a:solidFill>
          <a:ln w="400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5220071" y="5406914"/>
            <a:ext cx="204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uk-UA" b="1" i="1" kern="0" dirty="0">
                <a:solidFill>
                  <a:schemeClr val="bg1"/>
                </a:solidFill>
              </a:rPr>
              <a:t>С</a:t>
            </a: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у-джок терапія</a:t>
            </a:r>
            <a:endParaRPr kumimoji="0" lang="ru-RU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451" y="1772590"/>
            <a:ext cx="2550682" cy="646331"/>
          </a:xfrm>
          <a:prstGeom prst="rect">
            <a:avLst/>
          </a:prstGeom>
          <a:solidFill>
            <a:srgbClr val="B5FB05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kern="0" dirty="0">
                <a:solidFill>
                  <a:srgbClr val="00B0F0"/>
                </a:solidFill>
              </a:rPr>
              <a:t> </a:t>
            </a:r>
            <a:r>
              <a:rPr lang="uk-UA" b="1" i="1" kern="0" dirty="0" smtClean="0">
                <a:solidFill>
                  <a:srgbClr val="00B0F0"/>
                </a:solidFill>
              </a:rPr>
              <a:t>   Дощечки  </a:t>
            </a:r>
            <a:r>
              <a:rPr lang="uk-UA" b="1" i="1" kern="0" dirty="0" err="1" smtClean="0">
                <a:solidFill>
                  <a:srgbClr val="00B0F0"/>
                </a:solidFill>
              </a:rPr>
              <a:t>Сегена</a:t>
            </a:r>
            <a:endParaRPr lang="uk-UA" b="1" i="1" kern="0" dirty="0" smtClean="0">
              <a:solidFill>
                <a:srgbClr val="00B0F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i="1" kern="0" dirty="0" smtClean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2914507"/>
            <a:ext cx="16561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i="1" kern="0" noProof="0" dirty="0">
                <a:solidFill>
                  <a:schemeClr val="bg1"/>
                </a:solidFill>
              </a:rPr>
              <a:t> </a:t>
            </a:r>
            <a:r>
              <a:rPr lang="uk-UA" b="1" i="1" kern="0" noProof="0" dirty="0" smtClean="0">
                <a:solidFill>
                  <a:schemeClr val="bg1"/>
                </a:solidFill>
              </a:rPr>
              <a:t>       </a:t>
            </a:r>
            <a:r>
              <a:rPr lang="uk-UA" b="1" i="1" kern="0" noProof="0" dirty="0" err="1" smtClean="0">
                <a:solidFill>
                  <a:srgbClr val="0070C0"/>
                </a:solidFill>
              </a:rPr>
              <a:t>Судоку</a:t>
            </a:r>
            <a:endParaRPr kumimoji="0" lang="ru-RU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4250" y="4009657"/>
            <a:ext cx="2407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b="1" i="1" kern="0" dirty="0" smtClean="0">
                <a:solidFill>
                  <a:srgbClr val="0070C0"/>
                </a:solidFill>
              </a:rPr>
              <a:t>Моделювання проблемних ситуацій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31640" y="931558"/>
            <a:ext cx="69967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i="1" kern="0" noProof="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Педагогічні</a:t>
            </a:r>
            <a:r>
              <a:rPr lang="uk-UA" sz="3200" i="1" kern="0" noProof="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kumimoji="0" lang="uk-UA" sz="3200" i="1" u="none" strike="noStrike" kern="0" cap="none" spc="0" normalizeH="0" baseline="0" dirty="0" smtClean="0">
                <a:ln w="3175">
                  <a:solidFill>
                    <a:schemeClr val="tx1"/>
                  </a:solidFill>
                </a:ln>
                <a:solidFill>
                  <a:srgbClr val="FFC000"/>
                </a:solidFill>
                <a:uLnTx/>
                <a:uFillTx/>
              </a:rPr>
              <a:t>інновації</a:t>
            </a:r>
            <a:endParaRPr kumimoji="0" lang="uk-UA" sz="3200" i="1" u="none" strike="noStrike" kern="0" cap="none" spc="0" normalizeH="0" baseline="0" noProof="0" dirty="0" smtClean="0">
              <a:ln w="3175">
                <a:solidFill>
                  <a:schemeClr val="tx1"/>
                </a:solidFill>
              </a:ln>
              <a:solidFill>
                <a:srgbClr val="FFC000"/>
              </a:solidFill>
              <a:uLnTx/>
              <a:uFillTx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4038367"/>
            <a:ext cx="2285784" cy="886290"/>
          </a:xfrm>
          <a:prstGeom prst="rect">
            <a:avLst/>
          </a:prstGeom>
          <a:solidFill>
            <a:srgbClr val="FFFF00"/>
          </a:solidFill>
          <a:ln w="400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Пісочна терапія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447" y="2534186"/>
            <a:ext cx="2612522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i="1" kern="0" dirty="0" smtClean="0">
              <a:solidFill>
                <a:srgbClr val="00B0F0"/>
              </a:solidFill>
            </a:endParaRPr>
          </a:p>
          <a:p>
            <a:pPr lvl="0">
              <a:defRPr/>
            </a:pPr>
            <a:r>
              <a:rPr lang="uk-UA" b="1" i="1" kern="0" dirty="0" smtClean="0">
                <a:solidFill>
                  <a:srgbClr val="00B0F0"/>
                </a:solidFill>
              </a:rPr>
              <a:t>   Ігри </a:t>
            </a:r>
            <a:r>
              <a:rPr lang="uk-UA" b="1" i="1" kern="0" dirty="0">
                <a:solidFill>
                  <a:srgbClr val="00B0F0"/>
                </a:solidFill>
              </a:rPr>
              <a:t>на </a:t>
            </a:r>
            <a:r>
              <a:rPr lang="uk-UA" b="1" i="1" kern="0" dirty="0" err="1" smtClean="0">
                <a:solidFill>
                  <a:srgbClr val="00B0F0"/>
                </a:solidFill>
              </a:rPr>
              <a:t>міжпівкульну</a:t>
            </a:r>
            <a:endParaRPr lang="uk-UA" b="1" i="1" kern="0" dirty="0" smtClean="0">
              <a:solidFill>
                <a:srgbClr val="00B0F0"/>
              </a:solidFill>
            </a:endParaRPr>
          </a:p>
          <a:p>
            <a:pPr lvl="0">
              <a:defRPr/>
            </a:pPr>
            <a:r>
              <a:rPr kumimoji="0" lang="uk-UA" b="1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uk-UA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     взаємодію</a:t>
            </a:r>
            <a:endParaRPr kumimoji="0" lang="ru-RU" b="1" i="1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26077" y="1698268"/>
            <a:ext cx="2329786" cy="70609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kern="0" dirty="0" smtClean="0">
                <a:solidFill>
                  <a:srgbClr val="FF0000"/>
                </a:solidFill>
                <a:latin typeface="Times New Roman"/>
              </a:rPr>
              <a:t>Квадрати Нікітіна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194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+mn-lt"/>
              </a:rPr>
              <a:t>Корекційно-розвиткові заняття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8950" y="3926452"/>
            <a:ext cx="1793881" cy="24699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8007"/>
            <a:ext cx="1755428" cy="23405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674" y="3949794"/>
            <a:ext cx="1834936" cy="2446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916832"/>
            <a:ext cx="2808312" cy="3744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460" y="1447152"/>
            <a:ext cx="1816340" cy="24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9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12984" cy="1008112"/>
          </a:xfrm>
        </p:spPr>
        <p:txBody>
          <a:bodyPr>
            <a:normAutofit fontScale="90000"/>
          </a:bodyPr>
          <a:lstStyle/>
          <a:p>
            <a:r>
              <a:rPr lang="uk-UA" sz="4000" i="1" dirty="0">
                <a:solidFill>
                  <a:srgbClr val="0070C0"/>
                </a:solidFill>
              </a:rPr>
              <a:t/>
            </a:r>
            <a:br>
              <a:rPr lang="uk-UA" sz="4000" i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uk-UA" b="1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2800" b="1" dirty="0" smtClean="0">
                <a:solidFill>
                  <a:srgbClr val="92D050"/>
                </a:solidFill>
                <a:latin typeface="+mn-lt"/>
              </a:rPr>
              <a:t>Т</a:t>
            </a:r>
            <a:r>
              <a:rPr lang="uk-UA" sz="2800" b="1" dirty="0" smtClean="0">
                <a:solidFill>
                  <a:srgbClr val="92D050"/>
                </a:solidFill>
                <a:latin typeface="+mn-lt"/>
              </a:rPr>
              <a:t>ехнологія </a:t>
            </a:r>
            <a:r>
              <a:rPr lang="uk-UA" sz="2800" b="1" dirty="0" smtClean="0">
                <a:solidFill>
                  <a:srgbClr val="92D050"/>
                </a:solidFill>
                <a:latin typeface="+mn-lt"/>
              </a:rPr>
              <a:t>інтерактивного навчання</a:t>
            </a:r>
            <a:br>
              <a:rPr lang="uk-UA" sz="2800" b="1" dirty="0" smtClean="0">
                <a:solidFill>
                  <a:srgbClr val="92D050"/>
                </a:solidFill>
                <a:latin typeface="+mn-lt"/>
              </a:rPr>
            </a:br>
            <a:r>
              <a:rPr lang="uk-UA" sz="2800" b="1" dirty="0" smtClean="0">
                <a:solidFill>
                  <a:srgbClr val="92D050"/>
                </a:solidFill>
                <a:latin typeface="+mn-lt"/>
              </a:rPr>
              <a:t>робота в парі</a:t>
            </a:r>
            <a:r>
              <a:rPr lang="uk-UA" b="1" dirty="0">
                <a:solidFill>
                  <a:srgbClr val="92D050"/>
                </a:solidFill>
                <a:latin typeface="+mn-lt"/>
              </a:rPr>
              <a:t/>
            </a:r>
            <a:br>
              <a:rPr lang="uk-UA" b="1" dirty="0">
                <a:solidFill>
                  <a:srgbClr val="92D050"/>
                </a:solidFill>
                <a:latin typeface="+mn-lt"/>
              </a:rPr>
            </a:br>
            <a:endParaRPr lang="ru-RU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9" y="3768611"/>
            <a:ext cx="1975562" cy="25773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084" y="3745743"/>
            <a:ext cx="1958727" cy="26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981903"/>
            <a:ext cx="2342518" cy="32504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53420">
            <a:off x="6813803" y="1024230"/>
            <a:ext cx="1802663" cy="2512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50155">
            <a:off x="741098" y="1036174"/>
            <a:ext cx="1866284" cy="248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5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683568" y="1405843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747597"/>
            <a:ext cx="4176464" cy="30548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5941">
            <a:off x="5728255" y="2810279"/>
            <a:ext cx="2276094" cy="303479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620688"/>
            <a:ext cx="8003232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IV </a:t>
            </a:r>
            <a:r>
              <a:rPr lang="uk-UA" sz="2800" b="1" dirty="0" smtClean="0">
                <a:solidFill>
                  <a:srgbClr val="FFC000"/>
                </a:solidFill>
              </a:rPr>
              <a:t> виїзний  семінар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92D050"/>
                </a:solidFill>
              </a:rPr>
              <a:t>«Різні можливості – рівні права» на базі рекреаційного центру  «Берег  надії»</a:t>
            </a:r>
            <a:endParaRPr lang="ru-RU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906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63272" cy="1080120"/>
          </a:xfrm>
        </p:spPr>
        <p:txBody>
          <a:bodyPr>
            <a:normAutofit fontScale="90000"/>
          </a:bodyPr>
          <a:lstStyle/>
          <a:p>
            <a:r>
              <a:rPr lang="uk-UA" sz="2400" b="1" dirty="0" err="1" smtClean="0">
                <a:solidFill>
                  <a:srgbClr val="FFC000"/>
                </a:solidFill>
                <a:latin typeface="+mn-lt"/>
              </a:rPr>
              <a:t>Коворкінг</a:t>
            </a:r>
            <a:r>
              <a:rPr lang="uk-UA" sz="2400" b="1" dirty="0" smtClean="0">
                <a:solidFill>
                  <a:srgbClr val="FFC000"/>
                </a:solidFill>
                <a:latin typeface="+mn-lt"/>
              </a:rPr>
              <a:t> спільно з фахівцями ІРЦ № 2</a:t>
            </a:r>
            <a:br>
              <a:rPr lang="uk-UA" sz="2400" b="1" dirty="0" smtClean="0">
                <a:solidFill>
                  <a:srgbClr val="FFC000"/>
                </a:solidFill>
                <a:latin typeface="+mn-lt"/>
              </a:rPr>
            </a:br>
            <a:r>
              <a:rPr lang="uk-UA" sz="2400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uk-UA" sz="2400" b="1" dirty="0" smtClean="0">
                <a:solidFill>
                  <a:srgbClr val="92D050"/>
                </a:solidFill>
                <a:latin typeface="+mn-lt"/>
              </a:rPr>
              <a:t>«Організація освітнього інклюзивного </a:t>
            </a:r>
            <a:r>
              <a:rPr lang="uk-UA" sz="2400" b="1" dirty="0" smtClean="0">
                <a:solidFill>
                  <a:srgbClr val="92D050"/>
                </a:solidFill>
                <a:latin typeface="+mn-lt"/>
              </a:rPr>
              <a:t>середовища,</a:t>
            </a:r>
            <a:r>
              <a:rPr lang="uk-UA" sz="24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uk-UA" sz="2400" b="1" dirty="0" smtClean="0">
                <a:solidFill>
                  <a:srgbClr val="92D050"/>
                </a:solidFill>
                <a:latin typeface="+mn-lt"/>
              </a:rPr>
            </a:br>
            <a:r>
              <a:rPr lang="uk-UA" sz="2400" b="1" dirty="0" smtClean="0">
                <a:solidFill>
                  <a:srgbClr val="92D050"/>
                </a:solidFill>
                <a:latin typeface="+mn-lt"/>
              </a:rPr>
              <a:t>ресурсна кімната в ЗДО»</a:t>
            </a:r>
            <a:r>
              <a:rPr lang="uk-UA" sz="3200" b="1" dirty="0" smtClean="0">
                <a:solidFill>
                  <a:srgbClr val="92D050"/>
                </a:solidFill>
                <a:latin typeface="+mn-lt"/>
              </a:rPr>
              <a:t> </a:t>
            </a:r>
            <a:endParaRPr lang="ru-RU" sz="3200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42" y="3282838"/>
            <a:ext cx="2160240" cy="28803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1247" y="2060848"/>
            <a:ext cx="2880320" cy="3996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3732" y="1628800"/>
            <a:ext cx="2201366" cy="29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7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91264" cy="86409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C000"/>
                </a:solidFill>
                <a:latin typeface="+mn-lt"/>
              </a:rPr>
              <a:t>Тиждень поінформованості про дітей/осіб з ООП</a:t>
            </a:r>
            <a:br>
              <a:rPr lang="uk-UA" sz="2400" b="1" dirty="0" smtClean="0">
                <a:solidFill>
                  <a:srgbClr val="FFC000"/>
                </a:solidFill>
                <a:latin typeface="+mn-lt"/>
              </a:rPr>
            </a:br>
            <a:r>
              <a:rPr lang="uk-UA" sz="2400" b="1" dirty="0" smtClean="0">
                <a:solidFill>
                  <a:srgbClr val="92D050"/>
                </a:solidFill>
                <a:latin typeface="+mn-lt"/>
              </a:rPr>
              <a:t>  «Дитина з особливими освітніми </a:t>
            </a:r>
            <a:r>
              <a:rPr lang="uk-UA" sz="2400" b="1" dirty="0" smtClean="0">
                <a:solidFill>
                  <a:srgbClr val="92D050"/>
                </a:solidFill>
                <a:latin typeface="+mn-lt"/>
              </a:rPr>
              <a:t>потребами:</a:t>
            </a:r>
            <a:r>
              <a:rPr lang="uk-UA" sz="2400" b="1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uk-UA" sz="2400" b="1" dirty="0" smtClean="0">
                <a:solidFill>
                  <a:srgbClr val="92D050"/>
                </a:solidFill>
                <a:latin typeface="+mn-lt"/>
              </a:rPr>
            </a:br>
            <a:r>
              <a:rPr lang="uk-UA" sz="2400" b="1" dirty="0" smtClean="0">
                <a:solidFill>
                  <a:srgbClr val="92D050"/>
                </a:solidFill>
                <a:latin typeface="+mn-lt"/>
              </a:rPr>
              <a:t>шлях до прийняття» </a:t>
            </a:r>
            <a:endParaRPr lang="ru-RU" sz="2400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962" y="1916832"/>
            <a:ext cx="6836075" cy="3845293"/>
          </a:xfrm>
        </p:spPr>
      </p:pic>
    </p:spTree>
    <p:extLst>
      <p:ext uri="{BB962C8B-B14F-4D97-AF65-F5344CB8AC3E}">
        <p14:creationId xmlns:p14="http://schemas.microsoft.com/office/powerpoint/2010/main" xmlns="" val="33378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731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FFC000"/>
                </a:solidFill>
                <a:latin typeface="+mn-lt"/>
              </a:rPr>
              <a:t>У</a:t>
            </a:r>
            <a:r>
              <a:rPr lang="uk-UA" sz="3600" dirty="0" smtClean="0">
                <a:solidFill>
                  <a:srgbClr val="FFC000"/>
                </a:solidFill>
                <a:latin typeface="+mn-lt"/>
              </a:rPr>
              <a:t>часть </a:t>
            </a:r>
            <a:r>
              <a:rPr lang="uk-UA" sz="3600" dirty="0" smtClean="0">
                <a:solidFill>
                  <a:srgbClr val="FFC000"/>
                </a:solidFill>
                <a:latin typeface="+mn-lt"/>
              </a:rPr>
              <a:t>у громадських організаціях</a:t>
            </a:r>
            <a:endParaRPr lang="ru-RU" sz="36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86890" y="889579"/>
            <a:ext cx="4993956" cy="568863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232884"/>
            <a:ext cx="2180373" cy="49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7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255" y="908720"/>
            <a:ext cx="8003232" cy="508918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92D050"/>
                </a:solidFill>
                <a:latin typeface="+mn-lt"/>
              </a:rPr>
              <a:t>У</a:t>
            </a:r>
            <a:r>
              <a:rPr lang="uk-UA" sz="3200" b="1" dirty="0" smtClean="0">
                <a:solidFill>
                  <a:srgbClr val="92D050"/>
                </a:solidFill>
                <a:latin typeface="+mn-lt"/>
              </a:rPr>
              <a:t>часть в </a:t>
            </a:r>
            <a:r>
              <a:rPr lang="uk-UA" sz="3200" b="1" dirty="0" smtClean="0">
                <a:solidFill>
                  <a:srgbClr val="92D050"/>
                </a:solidFill>
                <a:latin typeface="+mn-lt"/>
              </a:rPr>
              <a:t>організації літнього дозвілля</a:t>
            </a:r>
            <a:br>
              <a:rPr lang="uk-UA" sz="3200" b="1" dirty="0" smtClean="0">
                <a:solidFill>
                  <a:srgbClr val="92D050"/>
                </a:solidFill>
                <a:latin typeface="+mn-lt"/>
              </a:rPr>
            </a:br>
            <a:r>
              <a:rPr lang="uk-UA" sz="3200" b="1" dirty="0" smtClean="0">
                <a:solidFill>
                  <a:srgbClr val="92D050"/>
                </a:solidFill>
                <a:latin typeface="+mn-lt"/>
              </a:rPr>
              <a:t> у дошкільному закладі</a:t>
            </a:r>
            <a:endParaRPr lang="ru-RU" sz="3200" b="1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356992"/>
            <a:ext cx="3838551" cy="266429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871" y="1916832"/>
            <a:ext cx="393192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5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096" y="505190"/>
            <a:ext cx="809384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600" dirty="0" smtClean="0">
                <a:ln w="11430"/>
                <a:solidFill>
                  <a:srgbClr val="FFC000"/>
                </a:solidFill>
                <a:latin typeface="+mn-lt"/>
              </a:rPr>
              <a:t>БУДЕМО  ЗНАЙОМІ</a:t>
            </a:r>
            <a:endParaRPr lang="uk-UA" sz="2800" b="1" spc="600" dirty="0">
              <a:ln w="11430"/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096" y="1467171"/>
            <a:ext cx="41802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Морозова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Оксана Володимирівна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uk-UA" sz="2800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FFC000"/>
                </a:solidFill>
              </a:rPr>
              <a:t> вчитель-дефектолог</a:t>
            </a:r>
            <a:endParaRPr lang="uk-UA" sz="2400" i="1" dirty="0" smtClean="0">
              <a:solidFill>
                <a:srgbClr val="0070C0"/>
              </a:solidFill>
            </a:endParaRPr>
          </a:p>
          <a:p>
            <a:pPr algn="ctr"/>
            <a:endParaRPr lang="uk-UA" sz="2400" i="1" dirty="0">
              <a:solidFill>
                <a:srgbClr val="0070C0"/>
              </a:solidFill>
            </a:endParaRPr>
          </a:p>
          <a:p>
            <a:pPr algn="ctr"/>
            <a:r>
              <a:rPr lang="uk-UA" sz="1600" b="1" i="1" dirty="0" smtClean="0">
                <a:solidFill>
                  <a:srgbClr val="0070C0"/>
                </a:solidFill>
              </a:rPr>
              <a:t>Хмельницький заклад  дошкільної освіти</a:t>
            </a:r>
          </a:p>
          <a:p>
            <a:pPr algn="ctr"/>
            <a:r>
              <a:rPr lang="uk-UA" sz="1600" b="1" i="1" dirty="0">
                <a:solidFill>
                  <a:srgbClr val="0070C0"/>
                </a:solidFill>
              </a:rPr>
              <a:t> </a:t>
            </a:r>
            <a:r>
              <a:rPr lang="uk-UA" sz="1600" b="1" i="1" dirty="0" smtClean="0">
                <a:solidFill>
                  <a:srgbClr val="0070C0"/>
                </a:solidFill>
              </a:rPr>
              <a:t>№  26  «Кульбабка»</a:t>
            </a:r>
          </a:p>
          <a:p>
            <a:pPr algn="ctr"/>
            <a:r>
              <a:rPr lang="uk-UA" sz="1600" b="1" i="1" dirty="0" smtClean="0">
                <a:solidFill>
                  <a:srgbClr val="0070C0"/>
                </a:solidFill>
              </a:rPr>
              <a:t>                     Хмельницької міської ради</a:t>
            </a:r>
          </a:p>
          <a:p>
            <a:pPr algn="ctr"/>
            <a:r>
              <a:rPr lang="uk-UA" sz="1600" b="1" i="1" dirty="0" smtClean="0">
                <a:solidFill>
                  <a:srgbClr val="0070C0"/>
                </a:solidFill>
              </a:rPr>
              <a:t>                     Хмельницької області</a:t>
            </a:r>
            <a:endParaRPr lang="uk-UA" sz="2800" b="1" i="1" dirty="0" smtClean="0">
              <a:solidFill>
                <a:srgbClr val="0070C0"/>
              </a:solidFill>
            </a:endParaRPr>
          </a:p>
          <a:p>
            <a:pPr algn="ctr"/>
            <a:endParaRPr lang="uk-UA" sz="3600" b="1" i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67170"/>
            <a:ext cx="3492496" cy="47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21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rgbClr val="FFC000"/>
                </a:solidFill>
                <a:latin typeface="+mn-lt"/>
              </a:rPr>
              <a:t>О</a:t>
            </a:r>
            <a:r>
              <a:rPr lang="uk-UA" sz="3200" dirty="0" smtClean="0">
                <a:solidFill>
                  <a:srgbClr val="FFC000"/>
                </a:solidFill>
                <a:latin typeface="+mn-lt"/>
              </a:rPr>
              <a:t>світній </a:t>
            </a:r>
            <a:r>
              <a:rPr lang="uk-UA" sz="3200" dirty="0" smtClean="0">
                <a:solidFill>
                  <a:srgbClr val="FFC000"/>
                </a:solidFill>
                <a:latin typeface="+mn-lt"/>
              </a:rPr>
              <a:t>простір  кабінету</a:t>
            </a:r>
            <a:endParaRPr lang="ru-RU" sz="32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33" y="1417638"/>
            <a:ext cx="2474531" cy="290882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3578" y="1422749"/>
            <a:ext cx="4349468" cy="3262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537" y="4005064"/>
            <a:ext cx="2531759" cy="257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1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4283968" y="897761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17425"/>
            <a:ext cx="3093235" cy="210873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457200" y="692696"/>
            <a:ext cx="7859216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780928"/>
            <a:ext cx="8219256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30315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Дякую</a:t>
            </a:r>
            <a:r>
              <a:rPr lang="ru-RU" sz="7200" b="1" i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7200" b="1" i="1" dirty="0" err="1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увагу</a:t>
            </a:r>
            <a:r>
              <a:rPr lang="ru-RU" sz="7200" b="1" i="1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72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924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787208" cy="57606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+mn-lt"/>
              </a:rPr>
              <a:t>Освіта</a:t>
            </a:r>
            <a:endParaRPr lang="ru-RU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i="1" dirty="0" smtClean="0">
                <a:solidFill>
                  <a:schemeClr val="accent1"/>
                </a:solidFill>
              </a:rPr>
              <a:t>         </a:t>
            </a:r>
            <a:r>
              <a:rPr lang="uk-UA" sz="2800" i="1" dirty="0" smtClean="0">
                <a:solidFill>
                  <a:schemeClr val="accent1"/>
                </a:solidFill>
              </a:rPr>
              <a:t> </a:t>
            </a:r>
            <a:r>
              <a:rPr lang="uk-UA" sz="2400" b="1" i="1" u="sng" dirty="0" smtClean="0">
                <a:solidFill>
                  <a:schemeClr val="accent1"/>
                </a:solidFill>
              </a:rPr>
              <a:t>Хмельницьке педагогічне училище </a:t>
            </a:r>
            <a:endParaRPr lang="ru-RU" sz="2400" b="1" i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accent1"/>
                </a:solidFill>
              </a:rPr>
              <a:t>    Спеціальність      «Дошкільне виховання»</a:t>
            </a:r>
          </a:p>
          <a:p>
            <a:pPr marL="0" indent="0">
              <a:buNone/>
            </a:pPr>
            <a:endParaRPr lang="uk-UA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uk-UA" sz="20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uk-UA" sz="2400" b="1" i="1" u="sng" dirty="0" smtClean="0">
                <a:solidFill>
                  <a:schemeClr val="accent1"/>
                </a:solidFill>
              </a:rPr>
              <a:t>Кам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’</a:t>
            </a:r>
            <a:r>
              <a:rPr lang="uk-UA" sz="2400" b="1" i="1" u="sng" dirty="0" err="1" smtClean="0">
                <a:solidFill>
                  <a:schemeClr val="accent1"/>
                </a:solidFill>
              </a:rPr>
              <a:t>янець</a:t>
            </a:r>
            <a:r>
              <a:rPr lang="uk-UA" sz="2400" b="1" i="1" u="sng" dirty="0" smtClean="0">
                <a:solidFill>
                  <a:schemeClr val="accent1"/>
                </a:solidFill>
              </a:rPr>
              <a:t>-Подільський  Державний педагогічний університет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accent1"/>
                </a:solidFill>
              </a:rPr>
              <a:t>   Спеціальність  «Дефектологія,  </a:t>
            </a:r>
            <a:r>
              <a:rPr lang="uk-UA" sz="2400" b="1" dirty="0" err="1" smtClean="0">
                <a:solidFill>
                  <a:schemeClr val="accent1"/>
                </a:solidFill>
              </a:rPr>
              <a:t>олігофренопедагогіка</a:t>
            </a:r>
            <a:r>
              <a:rPr lang="uk-UA" sz="2400" b="1" dirty="0" smtClean="0">
                <a:solidFill>
                  <a:schemeClr val="accent1"/>
                </a:solidFill>
              </a:rPr>
              <a:t>,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1"/>
                </a:solidFill>
              </a:rPr>
              <a:t> </a:t>
            </a:r>
            <a:r>
              <a:rPr lang="uk-UA" sz="2400" b="1" dirty="0" smtClean="0">
                <a:solidFill>
                  <a:schemeClr val="accent1"/>
                </a:solidFill>
              </a:rPr>
              <a:t>                                                 логопедія»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2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1627" y="1139730"/>
            <a:ext cx="5536384" cy="792088"/>
          </a:xfrm>
        </p:spPr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3024" y="404664"/>
            <a:ext cx="3432912" cy="1152128"/>
          </a:xfrm>
        </p:spPr>
        <p:txBody>
          <a:bodyPr>
            <a:normAutofit/>
          </a:bodyPr>
          <a:lstStyle/>
          <a:p>
            <a:pPr indent="533400" algn="l"/>
            <a:r>
              <a:rPr lang="ru-RU" b="1" i="1" dirty="0" err="1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Візитка</a:t>
            </a:r>
            <a:endParaRPr lang="ru-RU" b="1" i="1" dirty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89377" y="692697"/>
            <a:ext cx="8403103" cy="5110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r>
              <a:rPr lang="uk-UA" sz="2600" dirty="0" smtClean="0"/>
              <a:t> </a:t>
            </a: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endParaRPr lang="en-US" sz="2600" b="1" dirty="0" smtClean="0">
              <a:solidFill>
                <a:srgbClr val="0070C0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SzPct val="75000"/>
              <a:buBlip>
                <a:blip r:embed="rId2"/>
              </a:buBlip>
            </a:pPr>
            <a:r>
              <a:rPr lang="ru-RU" sz="2600" b="1" dirty="0">
                <a:solidFill>
                  <a:srgbClr val="7030A0"/>
                </a:solidFill>
              </a:rPr>
              <a:t>С</a:t>
            </a:r>
            <a:r>
              <a:rPr lang="ru-RU" sz="2600" b="1" dirty="0" smtClean="0">
                <a:solidFill>
                  <a:srgbClr val="7030A0"/>
                </a:solidFill>
              </a:rPr>
              <a:t>таж </a:t>
            </a:r>
            <a:r>
              <a:rPr lang="ru-RU" sz="2600" b="1" dirty="0" err="1" smtClean="0">
                <a:solidFill>
                  <a:srgbClr val="7030A0"/>
                </a:solidFill>
              </a:rPr>
              <a:t>педагогічної</a:t>
            </a:r>
            <a:r>
              <a:rPr lang="ru-RU" sz="2600" b="1" dirty="0" smtClean="0">
                <a:solidFill>
                  <a:srgbClr val="7030A0"/>
                </a:solidFill>
              </a:rPr>
              <a:t> </a:t>
            </a:r>
            <a:r>
              <a:rPr lang="ru-RU" sz="2600" b="1" dirty="0" err="1" smtClean="0">
                <a:solidFill>
                  <a:srgbClr val="7030A0"/>
                </a:solidFill>
              </a:rPr>
              <a:t>роботи</a:t>
            </a:r>
            <a:r>
              <a:rPr lang="ru-RU" sz="2600" b="1" dirty="0">
                <a:solidFill>
                  <a:srgbClr val="7030A0"/>
                </a:solidFill>
              </a:rPr>
              <a:t>: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0070C0"/>
                </a:solidFill>
              </a:rPr>
              <a:t>  </a:t>
            </a:r>
            <a:r>
              <a:rPr lang="en-US" sz="2600" b="1" dirty="0">
                <a:solidFill>
                  <a:schemeClr val="accent1"/>
                </a:solidFill>
              </a:rPr>
              <a:t>33  </a:t>
            </a:r>
            <a:r>
              <a:rPr lang="ru-RU" sz="2600" b="1" dirty="0">
                <a:solidFill>
                  <a:schemeClr val="accent1"/>
                </a:solidFill>
              </a:rPr>
              <a:t>рок</a:t>
            </a:r>
            <a:r>
              <a:rPr lang="uk-UA" sz="2600" b="1" dirty="0" smtClean="0">
                <a:solidFill>
                  <a:schemeClr val="accent1"/>
                </a:solidFill>
              </a:rPr>
              <a:t>и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r>
              <a:rPr lang="uk-UA" sz="2600" b="1" dirty="0" smtClean="0">
                <a:solidFill>
                  <a:srgbClr val="7030A0"/>
                </a:solidFill>
              </a:rPr>
              <a:t>Стаж роботи на посаді:</a:t>
            </a:r>
            <a:r>
              <a:rPr lang="uk-UA" sz="2600" b="1" dirty="0">
                <a:solidFill>
                  <a:srgbClr val="7030A0"/>
                </a:solidFill>
              </a:rPr>
              <a:t> </a:t>
            </a:r>
            <a:r>
              <a:rPr lang="uk-UA" sz="2600" b="1" dirty="0" smtClean="0">
                <a:solidFill>
                  <a:srgbClr val="7030A0"/>
                </a:solidFill>
              </a:rPr>
              <a:t>  </a:t>
            </a:r>
            <a:r>
              <a:rPr lang="uk-UA" sz="2600" b="1" dirty="0" smtClean="0">
                <a:solidFill>
                  <a:srgbClr val="0070C0"/>
                </a:solidFill>
              </a:rPr>
              <a:t>6 років</a:t>
            </a:r>
            <a:endParaRPr lang="ru-RU" sz="2600" dirty="0" smtClean="0"/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r>
              <a:rPr lang="uk-UA" sz="2600" b="1" dirty="0" smtClean="0">
                <a:solidFill>
                  <a:srgbClr val="7030A0"/>
                </a:solidFill>
              </a:rPr>
              <a:t>Попередня </a:t>
            </a:r>
            <a:r>
              <a:rPr lang="ru-RU" sz="2600" b="1" dirty="0" err="1">
                <a:solidFill>
                  <a:srgbClr val="7030A0"/>
                </a:solidFill>
              </a:rPr>
              <a:t>а</a:t>
            </a:r>
            <a:r>
              <a:rPr lang="ru-RU" sz="2600" b="1" dirty="0" err="1" smtClean="0">
                <a:solidFill>
                  <a:srgbClr val="7030A0"/>
                </a:solidFill>
              </a:rPr>
              <a:t>тестація</a:t>
            </a:r>
            <a:r>
              <a:rPr lang="ru-RU" sz="2600" b="1" dirty="0" smtClean="0">
                <a:solidFill>
                  <a:srgbClr val="7030A0"/>
                </a:solidFill>
              </a:rPr>
              <a:t>: 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uk-UA" sz="2600" dirty="0" smtClean="0">
                <a:solidFill>
                  <a:srgbClr val="0070C0"/>
                </a:solidFill>
              </a:rPr>
              <a:t>  </a:t>
            </a:r>
            <a:r>
              <a:rPr lang="uk-UA" sz="2600" b="1" dirty="0" smtClean="0">
                <a:solidFill>
                  <a:srgbClr val="0070C0"/>
                </a:solidFill>
              </a:rPr>
              <a:t>2019  рік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r>
              <a:rPr lang="uk-UA" sz="2600" b="1" dirty="0" smtClean="0">
                <a:solidFill>
                  <a:srgbClr val="7030A0"/>
                </a:solidFill>
              </a:rPr>
              <a:t>Висновки атестаційної комісії:</a:t>
            </a:r>
            <a:r>
              <a:rPr lang="uk-UA" sz="2600" b="1" dirty="0" smtClean="0">
                <a:solidFill>
                  <a:srgbClr val="0070C0"/>
                </a:solidFill>
              </a:rPr>
              <a:t>  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uk-UA" sz="2600" b="1" i="1" dirty="0" smtClean="0">
                <a:solidFill>
                  <a:srgbClr val="0070C0"/>
                </a:solidFill>
              </a:rPr>
              <a:t>відповідає </a:t>
            </a:r>
            <a:endParaRPr lang="en-US" sz="2600" b="1" i="1" dirty="0" smtClean="0">
              <a:solidFill>
                <a:srgbClr val="0070C0"/>
              </a:solidFill>
            </a:endParaRP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r>
              <a:rPr lang="en-US" sz="2600" b="1" i="1" dirty="0">
                <a:solidFill>
                  <a:srgbClr val="0070C0"/>
                </a:solidFill>
              </a:rPr>
              <a:t> </a:t>
            </a:r>
            <a:r>
              <a:rPr lang="en-US" sz="2600" b="1" i="1" dirty="0" smtClean="0">
                <a:solidFill>
                  <a:srgbClr val="0070C0"/>
                </a:solidFill>
              </a:rPr>
              <a:t>    </a:t>
            </a:r>
            <a:r>
              <a:rPr lang="uk-UA" sz="2600" b="1" i="1" dirty="0" smtClean="0">
                <a:solidFill>
                  <a:srgbClr val="0070C0"/>
                </a:solidFill>
              </a:rPr>
              <a:t>раніше присвоєній кваліфікаційній категорії </a:t>
            </a:r>
            <a:endParaRPr lang="en-US" sz="2600" b="1" i="1" dirty="0" smtClean="0">
              <a:solidFill>
                <a:srgbClr val="0070C0"/>
              </a:solidFill>
            </a:endParaRP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None/>
            </a:pPr>
            <a:r>
              <a:rPr lang="en-US" sz="2600" b="1" i="1" dirty="0">
                <a:solidFill>
                  <a:srgbClr val="0070C0"/>
                </a:solidFill>
              </a:rPr>
              <a:t> </a:t>
            </a:r>
            <a:r>
              <a:rPr lang="en-US" sz="2600" b="1" i="1" dirty="0" smtClean="0">
                <a:solidFill>
                  <a:srgbClr val="0070C0"/>
                </a:solidFill>
              </a:rPr>
              <a:t>  </a:t>
            </a:r>
            <a:r>
              <a:rPr lang="uk-UA" sz="2600" b="1" i="1" dirty="0" smtClean="0">
                <a:solidFill>
                  <a:srgbClr val="0070C0"/>
                </a:solidFill>
              </a:rPr>
              <a:t> «спеціаліст вищої категорії»</a:t>
            </a:r>
            <a:endParaRPr lang="ru-RU" sz="2600" b="1" i="1" dirty="0" smtClean="0">
              <a:solidFill>
                <a:srgbClr val="0070C0"/>
              </a:solidFill>
            </a:endParaRPr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endParaRPr lang="ru-RU" sz="26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Blip>
                <a:blip r:embed="rId2"/>
              </a:buBlip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 smtClean="0"/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SzPct val="75000"/>
              <a:buFont typeface="Arial" pitchFamily="34" charset="0"/>
              <a:buNone/>
            </a:pP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1700808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C000"/>
                </a:solidFill>
              </a:rPr>
              <a:t>Педагогічне кредо</a:t>
            </a:r>
            <a:endParaRPr lang="en-US" sz="4400" b="1" i="1" dirty="0" smtClean="0">
              <a:solidFill>
                <a:srgbClr val="FFC000"/>
              </a:solidFill>
            </a:endParaRPr>
          </a:p>
          <a:p>
            <a:pPr algn="ctr"/>
            <a:endParaRPr lang="en-US" sz="4400" b="1" i="1" dirty="0" smtClean="0">
              <a:solidFill>
                <a:srgbClr val="FFC000"/>
              </a:solidFill>
            </a:endParaRPr>
          </a:p>
          <a:p>
            <a:pPr algn="ctr"/>
            <a:endParaRPr lang="uk-UA" sz="3200" b="1" i="1" dirty="0" smtClean="0">
              <a:solidFill>
                <a:srgbClr val="FFC000"/>
              </a:solidFill>
            </a:endParaRPr>
          </a:p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«У </a:t>
            </a:r>
            <a:r>
              <a:rPr lang="uk-UA" sz="3600" b="1" i="1" dirty="0" smtClean="0">
                <a:solidFill>
                  <a:srgbClr val="0070C0"/>
                </a:solidFill>
              </a:rPr>
              <a:t>кожній дитині є сонце,</a:t>
            </a:r>
          </a:p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тільки дайте йому </a:t>
            </a:r>
            <a:r>
              <a:rPr lang="uk-UA" sz="3600" b="1" i="1" dirty="0" smtClean="0">
                <a:solidFill>
                  <a:srgbClr val="0070C0"/>
                </a:solidFill>
              </a:rPr>
              <a:t>світити»</a:t>
            </a:r>
            <a:endParaRPr lang="uk-UA" sz="3600" b="1" i="1" dirty="0" smtClean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7100">
            <a:off x="875385" y="1910941"/>
            <a:ext cx="2064637" cy="20245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41763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  <a:latin typeface="+mn-lt"/>
              </a:rPr>
              <a:t>              Підвищення  кваліфікації   </a:t>
            </a:r>
            <a:r>
              <a:rPr lang="uk-UA" sz="2000" b="1" dirty="0" smtClean="0">
                <a:solidFill>
                  <a:srgbClr val="FFC000"/>
                </a:solidFill>
                <a:latin typeface="+mn-lt"/>
              </a:rPr>
              <a:t>(145 </a:t>
            </a:r>
            <a:r>
              <a:rPr lang="uk-UA" sz="2000" b="1" dirty="0" smtClean="0">
                <a:solidFill>
                  <a:srgbClr val="FFC000"/>
                </a:solidFill>
                <a:latin typeface="+mn-lt"/>
              </a:rPr>
              <a:t>годин)</a:t>
            </a:r>
            <a:endParaRPr lang="ru-RU" sz="20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871652" y="757222"/>
            <a:ext cx="1400695" cy="21862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106117" y="1005060"/>
            <a:ext cx="1415886" cy="2235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513649" y="981809"/>
            <a:ext cx="1426339" cy="2209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413298" y="3064481"/>
            <a:ext cx="2273129" cy="1519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457419" y="5035825"/>
            <a:ext cx="2229162" cy="1443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625" y="2862099"/>
            <a:ext cx="1437624" cy="19168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184973" y="4427030"/>
            <a:ext cx="1446723" cy="2175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277681" y="3064481"/>
            <a:ext cx="2273895" cy="1466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53072" y="4435368"/>
            <a:ext cx="1517434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31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548681"/>
            <a:ext cx="72734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556792"/>
            <a:ext cx="5904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i="1" dirty="0" smtClean="0">
              <a:solidFill>
                <a:srgbClr val="0070C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70C0"/>
                </a:solidFill>
                <a:effectLst/>
              </a:rPr>
              <a:t>Пізнавальний розвиток (ознайомлення з предметами та явищами  навколишнього світу)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70C0"/>
                </a:solidFill>
              </a:rPr>
              <a:t>Збагачення сенсорного досвіду  за допомогою зорових, слухових, дотикових </a:t>
            </a:r>
            <a:r>
              <a:rPr lang="uk-UA" sz="2000" dirty="0" err="1" smtClean="0">
                <a:solidFill>
                  <a:srgbClr val="0070C0"/>
                </a:solidFill>
              </a:rPr>
              <a:t>відчут</a:t>
            </a:r>
            <a:r>
              <a:rPr lang="uk-UA" sz="2000" dirty="0" err="1">
                <a:solidFill>
                  <a:srgbClr val="0070C0"/>
                </a:solidFill>
              </a:rPr>
              <a:t>т</a:t>
            </a:r>
            <a:r>
              <a:rPr lang="uk-UA" sz="2000" dirty="0" err="1" smtClean="0">
                <a:solidFill>
                  <a:srgbClr val="0070C0"/>
                </a:solidFill>
              </a:rPr>
              <a:t>ів</a:t>
            </a:r>
            <a:endParaRPr lang="uk-UA" sz="20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000" dirty="0">
              <a:solidFill>
                <a:srgbClr val="0070C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70C0"/>
                </a:solidFill>
                <a:effectLst/>
              </a:rPr>
              <a:t>Розвиток сприймання, мислення, уваги, уяви, пам'яті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70C0"/>
                </a:solidFill>
              </a:rPr>
              <a:t>Розвиток інтелектуальних здібностей  через організацію ігрової діяльності</a:t>
            </a:r>
            <a:endParaRPr lang="uk-UA" sz="2000" dirty="0" smtClean="0">
              <a:solidFill>
                <a:srgbClr val="0070C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0070C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70C0"/>
                </a:solidFill>
              </a:rPr>
              <a:t>Формування мовленнєвої компетентності</a:t>
            </a:r>
            <a:endParaRPr lang="uk-UA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60425">
            <a:off x="-180528" y="980728"/>
            <a:ext cx="2826640" cy="52359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99" y="692696"/>
            <a:ext cx="62464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Основні </a:t>
            </a:r>
            <a:r>
              <a:rPr lang="uk-UA" sz="3200" b="1" i="1" dirty="0">
                <a:solidFill>
                  <a:srgbClr val="FF0000"/>
                </a:solidFill>
              </a:rPr>
              <a:t>н</a:t>
            </a:r>
            <a:r>
              <a:rPr lang="uk-UA" sz="3200" b="1" i="1" dirty="0" smtClean="0">
                <a:solidFill>
                  <a:srgbClr val="FF0000"/>
                </a:solidFill>
              </a:rPr>
              <a:t>апрямки   роботи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uk-UA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i="1" dirty="0">
                <a:solidFill>
                  <a:srgbClr val="FF0000"/>
                </a:solidFill>
              </a:rPr>
              <a:t>к</a:t>
            </a:r>
            <a:r>
              <a:rPr lang="uk-UA" sz="3200" b="1" i="1" dirty="0" smtClean="0">
                <a:solidFill>
                  <a:srgbClr val="FF0000"/>
                </a:solidFill>
              </a:rPr>
              <a:t>орекційного педагога</a:t>
            </a:r>
            <a:endParaRPr lang="uk-UA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798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793" y="3861048"/>
            <a:ext cx="3888207" cy="2430129"/>
          </a:xfrm>
          <a:prstGeom prst="rect">
            <a:avLst/>
          </a:prstGeom>
        </p:spPr>
      </p:pic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042988" y="1052735"/>
            <a:ext cx="7272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49548" y="2125255"/>
            <a:ext cx="7859216" cy="4165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      У корекційній  роботі з дітьми  використовую метод       компетентнісного навчання.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Компетентнісне  навчання спрямоване на формування компетентностей, умінь та навичок, що  допомагають  дітям бути успішними. При такій формі навчання засвоєння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знань відбувається в процесі  активної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пізнавальної діяльності. </a:t>
            </a:r>
            <a:r>
              <a:rPr lang="uk-UA" sz="2000" dirty="0" smtClean="0">
                <a:solidFill>
                  <a:srgbClr val="0070C0"/>
                </a:solidFill>
              </a:rPr>
              <a:t> Спеціально</a:t>
            </a:r>
            <a:endParaRPr lang="uk-UA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підібрані  ігрові завдання вимагають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використання чуттєвої сфери, опори на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</a:rPr>
              <a:t>практичну діяльність  і досвід вихованців;</a:t>
            </a:r>
          </a:p>
          <a:p>
            <a:pPr marL="0" indent="0">
              <a:buNone/>
            </a:pPr>
            <a:r>
              <a:rPr lang="uk-UA" sz="2000" dirty="0">
                <a:solidFill>
                  <a:srgbClr val="0070C0"/>
                </a:solidFill>
              </a:rPr>
              <a:t>р</a:t>
            </a:r>
            <a:r>
              <a:rPr lang="uk-UA" sz="2000" dirty="0" smtClean="0">
                <a:solidFill>
                  <a:srgbClr val="0070C0"/>
                </a:solidFill>
              </a:rPr>
              <a:t>озвивають інтелектуальні здібності.</a:t>
            </a:r>
          </a:p>
          <a:p>
            <a:pPr marL="0" indent="0">
              <a:buNone/>
            </a:pPr>
            <a:endParaRPr lang="uk-UA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38861" y="735508"/>
            <a:ext cx="4176464" cy="1231739"/>
          </a:xfrm>
        </p:spPr>
        <p:txBody>
          <a:bodyPr>
            <a:noAutofit/>
          </a:bodyPr>
          <a:lstStyle/>
          <a:p>
            <a:pPr algn="l"/>
            <a:r>
              <a:rPr lang="uk-UA" sz="2000" dirty="0" smtClean="0">
                <a:solidFill>
                  <a:srgbClr val="FF0000"/>
                </a:solidFill>
                <a:latin typeface="+mn-lt"/>
              </a:rPr>
              <a:t>« Скажи   мені    -   і  я  забуду</a:t>
            </a:r>
            <a:br>
              <a:rPr lang="uk-UA" sz="2000" dirty="0" smtClean="0">
                <a:solidFill>
                  <a:srgbClr val="FF0000"/>
                </a:solidFill>
                <a:latin typeface="+mn-lt"/>
              </a:rPr>
            </a:br>
            <a:r>
              <a:rPr lang="uk-UA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2000" dirty="0" smtClean="0">
                <a:solidFill>
                  <a:srgbClr val="FF0000"/>
                </a:solidFill>
                <a:latin typeface="+mn-lt"/>
              </a:rPr>
              <a:t>  Покажи  мені   -   і  я  запам'ятаю</a:t>
            </a:r>
            <a:br>
              <a:rPr lang="uk-UA" sz="2000" dirty="0" smtClean="0">
                <a:solidFill>
                  <a:srgbClr val="FF0000"/>
                </a:solidFill>
                <a:latin typeface="+mn-lt"/>
              </a:rPr>
            </a:br>
            <a:r>
              <a:rPr lang="uk-UA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2000" dirty="0" smtClean="0">
                <a:solidFill>
                  <a:srgbClr val="FF0000"/>
                </a:solidFill>
                <a:latin typeface="+mn-lt"/>
              </a:rPr>
              <a:t>  Дай   зробити   -   і  я  зрозумію»</a:t>
            </a:r>
            <a:br>
              <a:rPr lang="uk-UA" sz="2000" dirty="0" smtClean="0">
                <a:solidFill>
                  <a:srgbClr val="FF0000"/>
                </a:solidFill>
                <a:latin typeface="+mn-lt"/>
              </a:rPr>
            </a:br>
            <a:r>
              <a:rPr lang="uk-UA" sz="18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uk-UA" sz="1800" i="1" dirty="0" smtClean="0">
                <a:solidFill>
                  <a:srgbClr val="FF0000"/>
                </a:solidFill>
                <a:latin typeface="+mn-lt"/>
              </a:rPr>
              <a:t>                                китайська приказка</a:t>
            </a:r>
            <a:endParaRPr lang="ru-RU" sz="18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966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899593" y="476673"/>
            <a:ext cx="727280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i="1" dirty="0"/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Формування активної пізнавальної діяльності через  впровадження:</a:t>
            </a:r>
          </a:p>
          <a:p>
            <a:pPr algn="ctr"/>
            <a:endParaRPr lang="ru-RU" sz="2400" b="1" i="1" dirty="0">
              <a:solidFill>
                <a:srgbClr val="FF0000"/>
              </a:solidFill>
            </a:endParaRPr>
          </a:p>
          <a:p>
            <a:pPr algn="ctr"/>
            <a:endParaRPr lang="ru-RU" b="1" i="1" dirty="0"/>
          </a:p>
          <a:p>
            <a:pPr algn="ctr"/>
            <a:endParaRPr lang="ru-RU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635" y="4365104"/>
            <a:ext cx="8218120" cy="19508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3" y="1988840"/>
            <a:ext cx="74168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70C0"/>
                </a:solidFill>
              </a:rPr>
              <a:t> </a:t>
            </a:r>
            <a:r>
              <a:rPr lang="uk-UA" sz="1600" dirty="0" smtClean="0">
                <a:solidFill>
                  <a:srgbClr val="0070C0"/>
                </a:solidFill>
              </a:rPr>
              <a:t>  </a:t>
            </a:r>
            <a:r>
              <a:rPr lang="uk-UA" sz="2000" dirty="0" smtClean="0">
                <a:solidFill>
                  <a:srgbClr val="0070C0"/>
                </a:solidFill>
              </a:rPr>
              <a:t>Ігрової </a:t>
            </a:r>
            <a:r>
              <a:rPr lang="uk-UA" sz="2000" dirty="0">
                <a:solidFill>
                  <a:srgbClr val="0070C0"/>
                </a:solidFill>
              </a:rPr>
              <a:t>технології    </a:t>
            </a:r>
            <a:r>
              <a:rPr lang="uk-UA" sz="2000" i="1" dirty="0" smtClean="0">
                <a:solidFill>
                  <a:srgbClr val="0070C0"/>
                </a:solidFill>
              </a:rPr>
              <a:t>(формування </a:t>
            </a:r>
            <a:r>
              <a:rPr lang="uk-UA" sz="2000" i="1" dirty="0">
                <a:solidFill>
                  <a:srgbClr val="0070C0"/>
                </a:solidFill>
              </a:rPr>
              <a:t>вміння розв'язувати </a:t>
            </a:r>
            <a:r>
              <a:rPr lang="uk-UA" sz="2000" i="1" dirty="0" smtClean="0">
                <a:solidFill>
                  <a:srgbClr val="0070C0"/>
                </a:solidFill>
              </a:rPr>
              <a:t>завдання</a:t>
            </a:r>
          </a:p>
          <a:p>
            <a:r>
              <a:rPr lang="uk-UA" sz="2000" i="1" dirty="0" smtClean="0">
                <a:solidFill>
                  <a:srgbClr val="0070C0"/>
                </a:solidFill>
              </a:rPr>
              <a:t>     на  основі </a:t>
            </a:r>
            <a:r>
              <a:rPr lang="uk-UA" sz="2000" i="1" dirty="0">
                <a:solidFill>
                  <a:srgbClr val="0070C0"/>
                </a:solidFill>
              </a:rPr>
              <a:t>компетентного вибору альтернативних варіантів)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0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uk-UA" sz="2000" dirty="0" smtClean="0">
                <a:solidFill>
                  <a:srgbClr val="0070C0"/>
                </a:solidFill>
              </a:rPr>
              <a:t> Технології </a:t>
            </a:r>
            <a:r>
              <a:rPr lang="uk-UA" sz="2000" dirty="0">
                <a:solidFill>
                  <a:srgbClr val="0070C0"/>
                </a:solidFill>
              </a:rPr>
              <a:t>інтерактивного навчання  </a:t>
            </a:r>
            <a:r>
              <a:rPr lang="uk-UA" sz="2000" i="1" dirty="0" smtClean="0">
                <a:solidFill>
                  <a:srgbClr val="0070C0"/>
                </a:solidFill>
              </a:rPr>
              <a:t>(робота </a:t>
            </a:r>
            <a:r>
              <a:rPr lang="uk-UA" sz="2000" i="1" dirty="0">
                <a:solidFill>
                  <a:srgbClr val="0070C0"/>
                </a:solidFill>
              </a:rPr>
              <a:t>в парі</a:t>
            </a:r>
            <a:r>
              <a:rPr lang="uk-UA" sz="2000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uk-UA" sz="2000" dirty="0" smtClean="0">
                <a:solidFill>
                  <a:srgbClr val="0070C0"/>
                </a:solidFill>
              </a:rPr>
              <a:t> Використання </a:t>
            </a:r>
            <a:r>
              <a:rPr lang="uk-UA" sz="2000" dirty="0">
                <a:solidFill>
                  <a:srgbClr val="0070C0"/>
                </a:solidFill>
              </a:rPr>
              <a:t>асоціативних картинок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uk-UA" sz="2000" dirty="0" smtClean="0">
                <a:solidFill>
                  <a:srgbClr val="0070C0"/>
                </a:solidFill>
              </a:rPr>
              <a:t> Моделювання </a:t>
            </a:r>
            <a:r>
              <a:rPr lang="uk-UA" sz="2000" dirty="0">
                <a:solidFill>
                  <a:srgbClr val="0070C0"/>
                </a:solidFill>
              </a:rPr>
              <a:t>проблемних ситуацій</a:t>
            </a:r>
          </a:p>
        </p:txBody>
      </p:sp>
    </p:spTree>
    <p:extLst>
      <p:ext uri="{BB962C8B-B14F-4D97-AF65-F5344CB8AC3E}">
        <p14:creationId xmlns:p14="http://schemas.microsoft.com/office/powerpoint/2010/main" xmlns="" val="2645457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373</Words>
  <Application>Microsoft Office PowerPoint</Application>
  <PresentationFormat>Экран (4:3)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ПОРТФОЛІО  ВЧИТЕЛЯ-ДЕФЕКТОЛОГА </vt:lpstr>
      <vt:lpstr>БУДЕМО  ЗНАЙОМІ</vt:lpstr>
      <vt:lpstr>Освіта</vt:lpstr>
      <vt:lpstr>Візитка</vt:lpstr>
      <vt:lpstr>Слайд 5</vt:lpstr>
      <vt:lpstr>              Підвищення  кваліфікації   (145 годин)</vt:lpstr>
      <vt:lpstr>Слайд 7</vt:lpstr>
      <vt:lpstr>« Скажи   мені    -   і  я  забуду    Покажи  мені   -   і  я  запам'ятаю    Дай   зробити   -   і  я  зрозумію»                                  китайська приказка</vt:lpstr>
      <vt:lpstr>Слайд 9</vt:lpstr>
      <vt:lpstr>Слайд 10</vt:lpstr>
      <vt:lpstr>Використання   ігрової   технології</vt:lpstr>
      <vt:lpstr>Слайд 12</vt:lpstr>
      <vt:lpstr>Корекційно-розвиткові заняття</vt:lpstr>
      <vt:lpstr>   Технологія інтерактивного навчання робота в парі </vt:lpstr>
      <vt:lpstr>      </vt:lpstr>
      <vt:lpstr>Коворкінг спільно з фахівцями ІРЦ № 2  «Організація освітнього інклюзивного середовища, ресурсна кімната в ЗДО» </vt:lpstr>
      <vt:lpstr>Тиждень поінформованості про дітей/осіб з ООП   «Дитина з особливими освітніми потребами: шлях до прийняття» </vt:lpstr>
      <vt:lpstr>Участь у громадських організаціях</vt:lpstr>
      <vt:lpstr>Участь в організації літнього дозвілля  у дошкільному закладі</vt:lpstr>
      <vt:lpstr>Освітній простір  кабінету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Пользователь Windows</cp:lastModifiedBy>
  <cp:revision>154</cp:revision>
  <dcterms:created xsi:type="dcterms:W3CDTF">2014-08-10T07:57:19Z</dcterms:created>
  <dcterms:modified xsi:type="dcterms:W3CDTF">2024-02-23T10:20:37Z</dcterms:modified>
</cp:coreProperties>
</file>