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3" r:id="rId2"/>
    <p:sldId id="261" r:id="rId3"/>
    <p:sldId id="257" r:id="rId4"/>
    <p:sldId id="260" r:id="rId5"/>
    <p:sldId id="280" r:id="rId6"/>
    <p:sldId id="271" r:id="rId7"/>
    <p:sldId id="281" r:id="rId8"/>
    <p:sldId id="283" r:id="rId9"/>
    <p:sldId id="295" r:id="rId10"/>
    <p:sldId id="276" r:id="rId11"/>
    <p:sldId id="267" r:id="rId12"/>
    <p:sldId id="266" r:id="rId13"/>
    <p:sldId id="265" r:id="rId14"/>
    <p:sldId id="296" r:id="rId15"/>
    <p:sldId id="302" r:id="rId16"/>
    <p:sldId id="292" r:id="rId17"/>
    <p:sldId id="291" r:id="rId18"/>
    <p:sldId id="293" r:id="rId19"/>
    <p:sldId id="298" r:id="rId20"/>
    <p:sldId id="306" r:id="rId21"/>
    <p:sldId id="308" r:id="rId22"/>
    <p:sldId id="309" r:id="rId23"/>
    <p:sldId id="307" r:id="rId24"/>
    <p:sldId id="305" r:id="rId25"/>
    <p:sldId id="300" r:id="rId26"/>
    <p:sldId id="284" r:id="rId27"/>
    <p:sldId id="285" r:id="rId28"/>
    <p:sldId id="268" r:id="rId29"/>
    <p:sldId id="286" r:id="rId30"/>
    <p:sldId id="299" r:id="rId31"/>
    <p:sldId id="301" r:id="rId32"/>
    <p:sldId id="287" r:id="rId33"/>
    <p:sldId id="290" r:id="rId34"/>
    <p:sldId id="288" r:id="rId35"/>
    <p:sldId id="297" r:id="rId36"/>
    <p:sldId id="289" r:id="rId37"/>
    <p:sldId id="303" r:id="rId38"/>
    <p:sldId id="304" r:id="rId39"/>
    <p:sldId id="262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CC"/>
    <a:srgbClr val="FA32A9"/>
    <a:srgbClr val="FF6600"/>
    <a:srgbClr val="99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1" autoAdjust="0"/>
  </p:normalViewPr>
  <p:slideViewPr>
    <p:cSldViewPr>
      <p:cViewPr>
        <p:scale>
          <a:sx n="80" d="100"/>
          <a:sy n="80" d="100"/>
        </p:scale>
        <p:origin x="-2514" y="-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21671-5985-4E56-8911-B54D795D932C}" type="datetimeFigureOut">
              <a:rPr lang="uk-UA" smtClean="0"/>
              <a:pPr/>
              <a:t>22.02.2024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F8EC3-78F2-4ED6-B44F-9991C4166E1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090772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2363-2C32-40ED-BF43-6B3F7623BE9F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C6F8-F9CB-4061-A019-D71638147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2363-2C32-40ED-BF43-6B3F7623BE9F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C6F8-F9CB-4061-A019-D71638147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2363-2C32-40ED-BF43-6B3F7623BE9F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C6F8-F9CB-4061-A019-D71638147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2363-2C32-40ED-BF43-6B3F7623BE9F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C6F8-F9CB-4061-A019-D71638147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2363-2C32-40ED-BF43-6B3F7623BE9F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C6F8-F9CB-4061-A019-D71638147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2363-2C32-40ED-BF43-6B3F7623BE9F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C6F8-F9CB-4061-A019-D71638147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2363-2C32-40ED-BF43-6B3F7623BE9F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C6F8-F9CB-4061-A019-D71638147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2363-2C32-40ED-BF43-6B3F7623BE9F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C6F8-F9CB-4061-A019-D71638147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2363-2C32-40ED-BF43-6B3F7623BE9F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C6F8-F9CB-4061-A019-D71638147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2363-2C32-40ED-BF43-6B3F7623BE9F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C6F8-F9CB-4061-A019-D71638147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C2363-2C32-40ED-BF43-6B3F7623BE9F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C6F8-F9CB-4061-A019-D71638147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C2363-2C32-40ED-BF43-6B3F7623BE9F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EC6F8-F9CB-4061-A019-D71638147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6096" y="505190"/>
            <a:ext cx="8093848" cy="86409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800" b="1" i="1" spc="600" dirty="0" smtClean="0">
                <a:ln w="11430"/>
                <a:solidFill>
                  <a:srgbClr val="FF0000"/>
                </a:solidFill>
                <a:latin typeface="Bookman Old Style" pitchFamily="18" charset="0"/>
              </a:rPr>
              <a:t>ПОРТФОЛІО</a:t>
            </a:r>
            <a:endParaRPr lang="uk-UA" sz="4800" b="1" i="1" spc="600" dirty="0">
              <a:ln w="11430"/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628800"/>
            <a:ext cx="38884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err="1">
                <a:solidFill>
                  <a:srgbClr val="0000CC"/>
                </a:solidFill>
                <a:latin typeface="Bookman Old Style" pitchFamily="18" charset="0"/>
              </a:rPr>
              <a:t>Оліщук</a:t>
            </a:r>
            <a:endParaRPr lang="uk-UA" sz="3200" b="1" i="1" dirty="0">
              <a:solidFill>
                <a:srgbClr val="0000CC"/>
              </a:solidFill>
              <a:latin typeface="Bookman Old Style" pitchFamily="18" charset="0"/>
            </a:endParaRPr>
          </a:p>
          <a:p>
            <a:pPr algn="ctr"/>
            <a:r>
              <a:rPr lang="uk-UA" sz="3200" b="1" i="1" dirty="0">
                <a:solidFill>
                  <a:srgbClr val="0000CC"/>
                </a:solidFill>
                <a:latin typeface="Bookman Old Style" pitchFamily="18" charset="0"/>
              </a:rPr>
              <a:t>Ніни Василівни</a:t>
            </a:r>
            <a:r>
              <a:rPr lang="uk-UA" sz="3200" b="1" i="1" dirty="0"/>
              <a:t> </a:t>
            </a:r>
            <a:endParaRPr lang="uk-UA" sz="3200" b="1" i="1" dirty="0" smtClean="0"/>
          </a:p>
          <a:p>
            <a:pPr algn="ctr"/>
            <a:endParaRPr lang="uk-UA" sz="1600" b="1" i="1" dirty="0"/>
          </a:p>
          <a:p>
            <a:pPr algn="ctr"/>
            <a:r>
              <a:rPr lang="uk-UA" sz="2000" b="1" dirty="0" smtClean="0">
                <a:ln w="11430"/>
                <a:latin typeface="Bookman Old Style" pitchFamily="18" charset="0"/>
                <a:ea typeface="+mj-ea"/>
                <a:cs typeface="+mj-cs"/>
              </a:rPr>
              <a:t>вихователя </a:t>
            </a:r>
            <a:r>
              <a:rPr lang="ru-RU" sz="2000" b="1" dirty="0" err="1" smtClean="0">
                <a:ln w="11430"/>
                <a:latin typeface="Bookman Old Style" pitchFamily="18" charset="0"/>
                <a:ea typeface="+mj-ea"/>
                <a:cs typeface="+mj-cs"/>
              </a:rPr>
              <a:t>Хмельницького</a:t>
            </a:r>
            <a:r>
              <a:rPr lang="ru-RU" sz="2000" b="1" dirty="0" smtClean="0">
                <a:ln w="11430"/>
                <a:latin typeface="Bookman Old Style" pitchFamily="18" charset="0"/>
                <a:ea typeface="+mj-ea"/>
                <a:cs typeface="+mj-cs"/>
              </a:rPr>
              <a:t> закладу </a:t>
            </a:r>
            <a:r>
              <a:rPr lang="ru-RU" sz="2000" b="1" dirty="0" err="1" smtClean="0">
                <a:ln w="11430"/>
                <a:latin typeface="Bookman Old Style" pitchFamily="18" charset="0"/>
                <a:ea typeface="+mj-ea"/>
                <a:cs typeface="+mj-cs"/>
              </a:rPr>
              <a:t>дошкільної</a:t>
            </a:r>
            <a:r>
              <a:rPr lang="ru-RU" sz="2000" b="1" dirty="0" smtClean="0">
                <a:ln w="11430"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lang="ru-RU" sz="2000" b="1" dirty="0" err="1" smtClean="0">
                <a:ln w="11430"/>
                <a:latin typeface="Bookman Old Style" pitchFamily="18" charset="0"/>
                <a:ea typeface="+mj-ea"/>
                <a:cs typeface="+mj-cs"/>
              </a:rPr>
              <a:t>освіти</a:t>
            </a:r>
            <a:r>
              <a:rPr lang="ru-RU" sz="2000" b="1" dirty="0" smtClean="0">
                <a:ln w="11430"/>
                <a:latin typeface="Bookman Old Style" pitchFamily="18" charset="0"/>
                <a:ea typeface="+mj-ea"/>
                <a:cs typeface="+mj-cs"/>
              </a:rPr>
              <a:t> №26 «</a:t>
            </a:r>
            <a:r>
              <a:rPr lang="ru-RU" sz="2000" b="1" dirty="0" err="1" smtClean="0">
                <a:ln w="11430"/>
                <a:latin typeface="Bookman Old Style" pitchFamily="18" charset="0"/>
                <a:ea typeface="+mj-ea"/>
                <a:cs typeface="+mj-cs"/>
              </a:rPr>
              <a:t>Кульбабка</a:t>
            </a:r>
            <a:r>
              <a:rPr lang="ru-RU" sz="2000" b="1" dirty="0" smtClean="0">
                <a:ln w="11430"/>
                <a:latin typeface="Bookman Old Style" pitchFamily="18" charset="0"/>
                <a:ea typeface="+mj-ea"/>
                <a:cs typeface="+mj-cs"/>
              </a:rPr>
              <a:t>»</a:t>
            </a:r>
            <a:endParaRPr lang="uk-UA" sz="2000" dirty="0">
              <a:latin typeface="Bookman Old Style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014"/>
          <a:stretch/>
        </p:blipFill>
        <p:spPr>
          <a:xfrm>
            <a:off x="5364088" y="1484783"/>
            <a:ext cx="2833880" cy="42944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892164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042988" y="1052735"/>
            <a:ext cx="72723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004048" y="980728"/>
            <a:ext cx="37717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FF0000"/>
                </a:solidFill>
              </a:rPr>
              <a:t>Участь у методичних, організаційно-педагогічної формах </a:t>
            </a:r>
            <a:r>
              <a:rPr lang="uk-UA" sz="2400" b="1" i="1" dirty="0" smtClean="0">
                <a:solidFill>
                  <a:srgbClr val="FF0000"/>
                </a:solidFill>
              </a:rPr>
              <a:t>роботи</a:t>
            </a:r>
          </a:p>
          <a:p>
            <a:pPr algn="ctr"/>
            <a:endParaRPr lang="uk-UA" sz="2400" b="1" i="1" dirty="0" smtClean="0"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uk-UA" sz="2400" b="1" i="1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Педагогічна рада.</a:t>
            </a:r>
          </a:p>
          <a:p>
            <a:pPr algn="ctr"/>
            <a:r>
              <a:rPr lang="uk-UA" sz="2400" b="1" i="1" dirty="0" err="1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“Безпека</a:t>
            </a:r>
            <a:r>
              <a:rPr lang="uk-UA" sz="2400" b="1" i="1" dirty="0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життєдіяльності дітей дошкільного </a:t>
            </a:r>
            <a:r>
              <a:rPr lang="uk-UA" sz="2400" b="1" i="1" dirty="0" err="1" smtClean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віку”</a:t>
            </a:r>
            <a:endParaRPr lang="uk-UA" sz="2400" b="1" i="1" dirty="0"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661" y="4221088"/>
            <a:ext cx="3093235" cy="21087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8791"/>
            <a:ext cx="3981893" cy="53224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1924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042988" y="1052735"/>
            <a:ext cx="72723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64703"/>
            <a:ext cx="7632848" cy="42934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4325707"/>
            <a:ext cx="5400600" cy="25322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4906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793" y="3861048"/>
            <a:ext cx="3888207" cy="2430129"/>
          </a:xfrm>
          <a:prstGeom prst="rect">
            <a:avLst/>
          </a:prstGeom>
        </p:spPr>
      </p:pic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042988" y="1052735"/>
            <a:ext cx="72723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20688"/>
            <a:ext cx="4137924" cy="55172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68144" y="1628800"/>
            <a:ext cx="23042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FF0000"/>
                </a:solidFill>
              </a:rPr>
              <a:t>День Єдності </a:t>
            </a:r>
          </a:p>
          <a:p>
            <a:pPr algn="ctr"/>
            <a:r>
              <a:rPr lang="uk-UA" sz="2800" b="1" i="1" dirty="0" smtClean="0">
                <a:solidFill>
                  <a:srgbClr val="FF0000"/>
                </a:solidFill>
              </a:rPr>
              <a:t>та </a:t>
            </a:r>
          </a:p>
          <a:p>
            <a:pPr algn="ctr"/>
            <a:r>
              <a:rPr lang="uk-UA" sz="2800" b="1" i="1" dirty="0" smtClean="0">
                <a:solidFill>
                  <a:srgbClr val="FF0000"/>
                </a:solidFill>
              </a:rPr>
              <a:t>Свободи</a:t>
            </a:r>
            <a:endParaRPr lang="uk-UA" sz="2800" b="1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7966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899592" y="476672"/>
            <a:ext cx="77048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rgbClr val="FF0000"/>
                </a:solidFill>
              </a:rPr>
              <a:t>Освітня</a:t>
            </a:r>
            <a:r>
              <a:rPr lang="ru-RU" sz="3200" b="1" i="1" dirty="0" smtClean="0">
                <a:solidFill>
                  <a:srgbClr val="FF0000"/>
                </a:solidFill>
              </a:rPr>
              <a:t> </a:t>
            </a:r>
            <a:r>
              <a:rPr lang="ru-RU" sz="3200" b="1" i="1" dirty="0" err="1" smtClean="0">
                <a:solidFill>
                  <a:srgbClr val="FF0000"/>
                </a:solidFill>
              </a:rPr>
              <a:t>діяльність</a:t>
            </a:r>
            <a:r>
              <a:rPr lang="ru-RU" sz="3200" b="1" i="1" dirty="0" smtClean="0">
                <a:solidFill>
                  <a:srgbClr val="FF0000"/>
                </a:solidFill>
              </a:rPr>
              <a:t> з </a:t>
            </a:r>
            <a:r>
              <a:rPr lang="ru-RU" sz="3200" b="1" i="1" dirty="0" err="1" smtClean="0">
                <a:solidFill>
                  <a:srgbClr val="FF0000"/>
                </a:solidFill>
              </a:rPr>
              <a:t>здобувачами</a:t>
            </a:r>
            <a:r>
              <a:rPr lang="ru-RU" sz="3200" b="1" i="1" dirty="0" smtClean="0">
                <a:solidFill>
                  <a:srgbClr val="FF0000"/>
                </a:solidFill>
              </a:rPr>
              <a:t> </a:t>
            </a:r>
            <a:r>
              <a:rPr lang="ru-RU" sz="3200" b="1" i="1" dirty="0" err="1" smtClean="0">
                <a:solidFill>
                  <a:srgbClr val="FF0000"/>
                </a:solidFill>
              </a:rPr>
              <a:t>освіти</a:t>
            </a:r>
            <a:endParaRPr lang="ru-RU" sz="3200" b="1" i="1" dirty="0" smtClean="0">
              <a:solidFill>
                <a:srgbClr val="FF0000"/>
              </a:solidFill>
            </a:endParaRPr>
          </a:p>
          <a:p>
            <a:endParaRPr lang="ru-RU" sz="2800" dirty="0" smtClean="0"/>
          </a:p>
        </p:txBody>
      </p:sp>
      <p:pic>
        <p:nvPicPr>
          <p:cNvPr id="9218" name="Picture 2" descr="J:\ФОТО\IMG-f0d4a753cfcd49be1d3ef5717e502153-V.jpg"/>
          <p:cNvPicPr>
            <a:picLocks noChangeAspect="1" noChangeArrowheads="1"/>
          </p:cNvPicPr>
          <p:nvPr/>
        </p:nvPicPr>
        <p:blipFill>
          <a:blip r:embed="rId2" cstate="print"/>
          <a:srcRect b="39445"/>
          <a:stretch>
            <a:fillRect/>
          </a:stretch>
        </p:blipFill>
        <p:spPr bwMode="auto">
          <a:xfrm>
            <a:off x="683568" y="1340768"/>
            <a:ext cx="4285635" cy="4608512"/>
          </a:xfrm>
          <a:prstGeom prst="rect">
            <a:avLst/>
          </a:prstGeom>
          <a:noFill/>
        </p:spPr>
      </p:pic>
      <p:pic>
        <p:nvPicPr>
          <p:cNvPr id="9220" name="Picture 4" descr="J:\ФОТО\IMG-9e386863fd54ab97fff86906a536b580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916832"/>
            <a:ext cx="3186354" cy="4248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0912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+mn-lt"/>
              </a:rPr>
              <a:t>Килимок для Ведмедика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62" name="Picture 2" descr="J:\ФОТО\IMG-4a862a52f3daff798913a855bf5b18c3-V.jpg"/>
          <p:cNvPicPr>
            <a:picLocks noChangeAspect="1" noChangeArrowheads="1"/>
          </p:cNvPicPr>
          <p:nvPr/>
        </p:nvPicPr>
        <p:blipFill>
          <a:blip r:embed="rId2" cstate="print"/>
          <a:srcRect t="24571" b="9891"/>
          <a:stretch>
            <a:fillRect/>
          </a:stretch>
        </p:blipFill>
        <p:spPr bwMode="auto">
          <a:xfrm>
            <a:off x="1907704" y="1430276"/>
            <a:ext cx="5904656" cy="51597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+mn-lt"/>
              </a:rPr>
              <a:t>Ігрова діяльність малюків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7106" name="Picture 2" descr="J:\ФОТО\IMG-8ddbc8baae42ca7fb678b0c06062ae93-V.jpg"/>
          <p:cNvPicPr>
            <a:picLocks noChangeAspect="1" noChangeArrowheads="1"/>
          </p:cNvPicPr>
          <p:nvPr/>
        </p:nvPicPr>
        <p:blipFill>
          <a:blip r:embed="rId2" cstate="print"/>
          <a:srcRect l="14490" t="16065" r="9911" b="11351"/>
          <a:stretch>
            <a:fillRect/>
          </a:stretch>
        </p:blipFill>
        <p:spPr bwMode="auto">
          <a:xfrm>
            <a:off x="755576" y="1556792"/>
            <a:ext cx="3916041" cy="5013176"/>
          </a:xfrm>
          <a:prstGeom prst="rect">
            <a:avLst/>
          </a:prstGeom>
          <a:noFill/>
        </p:spPr>
      </p:pic>
      <p:pic>
        <p:nvPicPr>
          <p:cNvPr id="47108" name="Picture 4" descr="J:\ФОТО\IMG-2277f772711a8b536c38beb1c342297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4784"/>
            <a:ext cx="3787304" cy="50497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+mn-lt"/>
              </a:rPr>
              <a:t>Прогулянка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+mn-lt"/>
              </a:rPr>
            </a:b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6866" name="Picture 2" descr="J:\ФОТО\IMG-fb49af2a01920af5b93e6ec917a3eab3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3679292" cy="4905723"/>
          </a:xfrm>
          <a:prstGeom prst="rect">
            <a:avLst/>
          </a:prstGeom>
          <a:noFill/>
        </p:spPr>
      </p:pic>
      <p:pic>
        <p:nvPicPr>
          <p:cNvPr id="36868" name="Picture 4" descr="J:\ФОТО\IMG-42a8adfe9ee1e3227a1e5bb4928a81c9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96752"/>
            <a:ext cx="3997710" cy="533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J:\ФОТО\IMG-faecb6b91a5faedd2507e8a04877622d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954" y="1196752"/>
            <a:ext cx="8973046" cy="44865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J:\ФОТО\IMG-0f4b26879b56075d58867b34821738ec-V.jpg"/>
          <p:cNvPicPr>
            <a:picLocks noChangeAspect="1" noChangeArrowheads="1"/>
          </p:cNvPicPr>
          <p:nvPr/>
        </p:nvPicPr>
        <p:blipFill>
          <a:blip r:embed="rId2" cstate="print"/>
          <a:srcRect t="25326" b="25769"/>
          <a:stretch>
            <a:fillRect/>
          </a:stretch>
        </p:blipFill>
        <p:spPr bwMode="auto">
          <a:xfrm rot="20640692">
            <a:off x="319028" y="1979230"/>
            <a:ext cx="4527649" cy="2952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latin typeface="+mn-lt"/>
              </a:rPr>
              <a:t>Художньо-продуктивна діяльність</a:t>
            </a:r>
            <a:endParaRPr lang="ru-RU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7892" name="Picture 4" descr="J:\ФОТО\IMG-99bef0d782d7ddd65d4e4e5deca52fcb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6130">
            <a:off x="5277486" y="1717431"/>
            <a:ext cx="3078342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J:\ФОТО\IMG-327c9788dbe70de3d336a0228dcfaed2-V.jpg"/>
          <p:cNvPicPr>
            <a:picLocks noChangeAspect="1" noChangeArrowheads="1"/>
          </p:cNvPicPr>
          <p:nvPr/>
        </p:nvPicPr>
        <p:blipFill>
          <a:blip r:embed="rId2" cstate="print"/>
          <a:srcRect b="24380"/>
          <a:stretch>
            <a:fillRect/>
          </a:stretch>
        </p:blipFill>
        <p:spPr bwMode="auto">
          <a:xfrm>
            <a:off x="4427984" y="332656"/>
            <a:ext cx="4427869" cy="44644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0" name="Picture 2" descr="J:\ФОТО\IMG-6a885ab79f84f6bde4a71a2a4b5d0d31-V.jpg"/>
          <p:cNvPicPr>
            <a:picLocks noChangeAspect="1" noChangeArrowheads="1"/>
          </p:cNvPicPr>
          <p:nvPr/>
        </p:nvPicPr>
        <p:blipFill>
          <a:blip r:embed="rId3" cstate="print"/>
          <a:srcRect t="26475"/>
          <a:stretch>
            <a:fillRect/>
          </a:stretch>
        </p:blipFill>
        <p:spPr bwMode="auto">
          <a:xfrm>
            <a:off x="323528" y="3717032"/>
            <a:ext cx="5129817" cy="28287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91627" y="1139730"/>
            <a:ext cx="5536384" cy="535424"/>
          </a:xfrm>
        </p:spPr>
        <p:txBody>
          <a:bodyPr>
            <a:normAutofit/>
          </a:bodyPr>
          <a:lstStyle/>
          <a:p>
            <a:pPr eaLnBrk="0" hangingPunct="0">
              <a:lnSpc>
                <a:spcPct val="120000"/>
              </a:lnSpc>
              <a:spcBef>
                <a:spcPts val="0"/>
              </a:spcBef>
              <a:buSzPct val="75000"/>
              <a:buBlip>
                <a:blip r:embed="rId2"/>
              </a:buBlip>
            </a:pPr>
            <a:r>
              <a:rPr lang="ru-RU" sz="2400" b="1" dirty="0" smtClean="0"/>
              <a:t>Дата </a:t>
            </a:r>
            <a:r>
              <a:rPr lang="ru-RU" sz="2400" b="1" dirty="0" err="1" smtClean="0"/>
              <a:t>народження</a:t>
            </a:r>
            <a:r>
              <a:rPr lang="ru-RU" sz="2400" b="1" dirty="0" smtClean="0"/>
              <a:t>:</a:t>
            </a:r>
            <a:r>
              <a:rPr lang="ru-RU" sz="2400" dirty="0" smtClean="0"/>
              <a:t> 10.02.1960 р.</a:t>
            </a:r>
          </a:p>
          <a:p>
            <a:pPr marL="0" indent="0" eaLnBrk="0" hangingPunct="0">
              <a:lnSpc>
                <a:spcPct val="120000"/>
              </a:lnSpc>
              <a:spcBef>
                <a:spcPts val="0"/>
              </a:spcBef>
              <a:buSzPct val="75000"/>
              <a:buNone/>
            </a:pPr>
            <a:endParaRPr lang="ru-RU" sz="2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3024" y="404664"/>
            <a:ext cx="7825400" cy="735066"/>
          </a:xfrm>
        </p:spPr>
        <p:txBody>
          <a:bodyPr>
            <a:normAutofit/>
          </a:bodyPr>
          <a:lstStyle/>
          <a:p>
            <a:pPr indent="533400" algn="l"/>
            <a:r>
              <a:rPr lang="ru-RU" sz="2800" b="1" i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ЗАГАЛЬНІ ВІДОМОСТІ ПРО ПЕДАГОГА</a:t>
            </a:r>
            <a:endParaRPr lang="ru-RU" sz="2800" b="1" i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1626" y="1556792"/>
            <a:ext cx="7916181" cy="49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hangingPunct="0">
              <a:lnSpc>
                <a:spcPct val="120000"/>
              </a:lnSpc>
              <a:buSzPct val="75000"/>
              <a:buBlip>
                <a:blip r:embed="rId2"/>
              </a:buBlip>
            </a:pPr>
            <a:r>
              <a:rPr lang="ru-RU" sz="2400" b="1" dirty="0" err="1" smtClean="0">
                <a:solidFill>
                  <a:prstClr val="black"/>
                </a:solidFill>
              </a:rPr>
              <a:t>Освітн</a:t>
            </a:r>
            <a:r>
              <a:rPr lang="uk-UA" sz="2400" b="1" dirty="0" err="1" smtClean="0">
                <a:solidFill>
                  <a:prstClr val="black"/>
                </a:solidFill>
              </a:rPr>
              <a:t>ій</a:t>
            </a:r>
            <a:r>
              <a:rPr lang="uk-UA" sz="2400" b="1" dirty="0" smtClean="0">
                <a:solidFill>
                  <a:prstClr val="black"/>
                </a:solidFill>
              </a:rPr>
              <a:t> рівень: </a:t>
            </a:r>
            <a:r>
              <a:rPr lang="uk-UA" sz="2400" dirty="0" smtClean="0">
                <a:solidFill>
                  <a:prstClr val="black"/>
                </a:solidFill>
              </a:rPr>
              <a:t>фаховий молодший бакалавр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693597" y="3212976"/>
            <a:ext cx="7931420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lnSpc>
                <a:spcPct val="120000"/>
              </a:lnSpc>
              <a:spcBef>
                <a:spcPts val="0"/>
              </a:spcBef>
              <a:buSzPct val="75000"/>
              <a:buBlip>
                <a:blip r:embed="rId2"/>
              </a:buBlip>
            </a:pPr>
            <a:r>
              <a:rPr lang="ru-RU" sz="2400" b="1" dirty="0" err="1" smtClean="0"/>
              <a:t>Категорія</a:t>
            </a:r>
            <a:r>
              <a:rPr lang="ru-RU" sz="2400" b="1" dirty="0"/>
              <a:t>: </a:t>
            </a:r>
            <a:r>
              <a:rPr lang="ru-RU" sz="2400" dirty="0" smtClean="0"/>
              <a:t>11 </a:t>
            </a:r>
            <a:r>
              <a:rPr lang="ru-RU" sz="2400" dirty="0" err="1"/>
              <a:t>тарифний</a:t>
            </a:r>
            <a:r>
              <a:rPr lang="ru-RU" sz="2400" dirty="0"/>
              <a:t> </a:t>
            </a:r>
            <a:r>
              <a:rPr lang="ru-RU" sz="2400" dirty="0" err="1"/>
              <a:t>розряд</a:t>
            </a:r>
            <a:endParaRPr lang="ru-RU" sz="2400" dirty="0"/>
          </a:p>
          <a:p>
            <a:pPr eaLnBrk="0" hangingPunct="0">
              <a:lnSpc>
                <a:spcPct val="120000"/>
              </a:lnSpc>
              <a:spcBef>
                <a:spcPts val="0"/>
              </a:spcBef>
              <a:buSzPct val="75000"/>
              <a:buFont typeface="Arial" pitchFamily="34" charset="0"/>
              <a:buBlip>
                <a:blip r:embed="rId2"/>
              </a:buBlip>
            </a:pPr>
            <a:r>
              <a:rPr lang="ru-RU" sz="2400" b="1" dirty="0" err="1" smtClean="0"/>
              <a:t>Атестація</a:t>
            </a:r>
            <a:r>
              <a:rPr lang="ru-RU" sz="2400" b="1" dirty="0" smtClean="0"/>
              <a:t>: </a:t>
            </a:r>
            <a:r>
              <a:rPr lang="ru-RU" sz="2400" dirty="0" smtClean="0"/>
              <a:t>2019 </a:t>
            </a:r>
            <a:r>
              <a:rPr lang="ru-RU" sz="2400" dirty="0" err="1" smtClean="0"/>
              <a:t>рік</a:t>
            </a:r>
            <a:endParaRPr lang="ru-RU" sz="2400" dirty="0" smtClean="0"/>
          </a:p>
          <a:p>
            <a:pPr eaLnBrk="0" hangingPunct="0">
              <a:lnSpc>
                <a:spcPct val="120000"/>
              </a:lnSpc>
              <a:spcBef>
                <a:spcPts val="0"/>
              </a:spcBef>
              <a:buSzPct val="75000"/>
              <a:buFont typeface="Arial" pitchFamily="34" charset="0"/>
              <a:buBlip>
                <a:blip r:embed="rId2"/>
              </a:buBlip>
            </a:pPr>
            <a:r>
              <a:rPr lang="ru-RU" sz="2400" b="1" dirty="0" smtClean="0"/>
              <a:t>Стаж </a:t>
            </a:r>
            <a:r>
              <a:rPr lang="ru-RU" sz="2400" b="1" dirty="0" err="1" smtClean="0"/>
              <a:t>педагогічної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роботи</a:t>
            </a:r>
            <a:r>
              <a:rPr lang="ru-RU" sz="2400" b="1" dirty="0" smtClean="0"/>
              <a:t> : </a:t>
            </a:r>
            <a:r>
              <a:rPr lang="ru-RU" sz="2400" dirty="0" smtClean="0"/>
              <a:t>44 </a:t>
            </a:r>
            <a:r>
              <a:rPr lang="ru-RU" sz="2400" dirty="0" smtClean="0"/>
              <a:t>роки</a:t>
            </a:r>
            <a:endParaRPr lang="ru-RU" sz="2400" dirty="0" smtClean="0"/>
          </a:p>
          <a:p>
            <a:pPr eaLnBrk="0" hangingPunct="0">
              <a:lnSpc>
                <a:spcPct val="120000"/>
              </a:lnSpc>
              <a:spcBef>
                <a:spcPts val="0"/>
              </a:spcBef>
              <a:buSzPct val="75000"/>
              <a:buBlip>
                <a:blip r:embed="rId2"/>
              </a:buBlip>
            </a:pPr>
            <a:r>
              <a:rPr lang="ru-RU" sz="2400" b="1" dirty="0" smtClean="0"/>
              <a:t>Стаж </a:t>
            </a:r>
            <a:r>
              <a:rPr lang="ru-RU" sz="2400" b="1" dirty="0" err="1"/>
              <a:t>роботи</a:t>
            </a:r>
            <a:r>
              <a:rPr lang="ru-RU" sz="2400" b="1" dirty="0"/>
              <a:t> </a:t>
            </a:r>
            <a:r>
              <a:rPr lang="ru-RU" sz="2400" b="1" dirty="0" smtClean="0"/>
              <a:t>на </a:t>
            </a:r>
            <a:r>
              <a:rPr lang="ru-RU" sz="2400" b="1" dirty="0" err="1" smtClean="0"/>
              <a:t>посаді</a:t>
            </a:r>
            <a:r>
              <a:rPr lang="ru-RU" sz="2400" b="1" dirty="0" smtClean="0"/>
              <a:t>: </a:t>
            </a:r>
            <a:r>
              <a:rPr lang="ru-RU" sz="2400" dirty="0"/>
              <a:t>44 </a:t>
            </a:r>
            <a:r>
              <a:rPr lang="ru-RU" sz="2400" dirty="0" smtClean="0"/>
              <a:t>роки</a:t>
            </a:r>
            <a:endParaRPr lang="ru-RU" sz="2400" dirty="0"/>
          </a:p>
          <a:p>
            <a:pPr eaLnBrk="0" hangingPunct="0">
              <a:lnSpc>
                <a:spcPct val="120000"/>
              </a:lnSpc>
              <a:spcBef>
                <a:spcPts val="0"/>
              </a:spcBef>
              <a:buSzPct val="75000"/>
              <a:buBlip>
                <a:blip r:embed="rId2"/>
              </a:buBlip>
            </a:pPr>
            <a:r>
              <a:rPr lang="ru-RU" sz="2400" b="1" dirty="0" err="1" smtClean="0"/>
              <a:t>Електронна</a:t>
            </a:r>
            <a:r>
              <a:rPr lang="ru-RU" sz="2400" b="1" dirty="0" smtClean="0"/>
              <a:t> адреса: </a:t>
            </a:r>
            <a:r>
              <a:rPr lang="en-US" sz="2400" dirty="0"/>
              <a:t>ninaolischuk@gmail.com</a:t>
            </a:r>
          </a:p>
          <a:p>
            <a:pPr eaLnBrk="0" hangingPunct="0">
              <a:lnSpc>
                <a:spcPct val="120000"/>
              </a:lnSpc>
              <a:spcBef>
                <a:spcPts val="0"/>
              </a:spcBef>
              <a:buSzPct val="75000"/>
              <a:buFont typeface="Arial" pitchFamily="34" charset="0"/>
              <a:buBlip>
                <a:blip r:embed="rId2"/>
              </a:buBlip>
            </a:pPr>
            <a:endParaRPr lang="ru-RU" sz="2400" dirty="0" smtClean="0"/>
          </a:p>
          <a:p>
            <a:pPr marL="0" indent="0" eaLnBrk="0" hangingPunct="0">
              <a:lnSpc>
                <a:spcPct val="120000"/>
              </a:lnSpc>
              <a:spcBef>
                <a:spcPts val="0"/>
              </a:spcBef>
              <a:buSzPct val="75000"/>
              <a:buFont typeface="Arial" pitchFamily="34" charset="0"/>
              <a:buNone/>
            </a:pPr>
            <a:endParaRPr lang="ru-RU" sz="2400" dirty="0" smtClean="0"/>
          </a:p>
          <a:p>
            <a:pPr marL="0" indent="0" eaLnBrk="0" hangingPunct="0">
              <a:lnSpc>
                <a:spcPct val="120000"/>
              </a:lnSpc>
              <a:spcBef>
                <a:spcPts val="0"/>
              </a:spcBef>
              <a:buSzPct val="75000"/>
              <a:buFont typeface="Arial" pitchFamily="34" charset="0"/>
              <a:buNone/>
            </a:pPr>
            <a:endParaRPr lang="ru-RU" sz="2800" dirty="0" smtClean="0"/>
          </a:p>
          <a:p>
            <a:pPr eaLnBrk="0" hangingPunct="0">
              <a:lnSpc>
                <a:spcPct val="120000"/>
              </a:lnSpc>
              <a:spcBef>
                <a:spcPts val="0"/>
              </a:spcBef>
              <a:buSzPct val="75000"/>
              <a:buFont typeface="Arial" pitchFamily="34" charset="0"/>
              <a:buBlip>
                <a:blip r:embed="rId2"/>
              </a:buBlip>
            </a:pPr>
            <a:endParaRPr lang="ru-RU" sz="2800" dirty="0" smtClean="0"/>
          </a:p>
          <a:p>
            <a:pPr marL="0" indent="0" eaLnBrk="0" hangingPunct="0">
              <a:lnSpc>
                <a:spcPct val="120000"/>
              </a:lnSpc>
              <a:spcBef>
                <a:spcPts val="0"/>
              </a:spcBef>
              <a:buSzPct val="75000"/>
              <a:buFont typeface="Arial" pitchFamily="34" charset="0"/>
              <a:buNone/>
            </a:pPr>
            <a:endParaRPr lang="ru-RU" sz="2800" dirty="0" smtClean="0"/>
          </a:p>
          <a:p>
            <a:pPr marL="0" indent="0" eaLnBrk="0" hangingPunct="0">
              <a:lnSpc>
                <a:spcPct val="120000"/>
              </a:lnSpc>
              <a:spcBef>
                <a:spcPts val="0"/>
              </a:spcBef>
              <a:buSzPct val="75000"/>
              <a:buFont typeface="Arial" pitchFamily="34" charset="0"/>
              <a:buNone/>
            </a:pP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69743" y="1988840"/>
            <a:ext cx="791618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hangingPunct="0">
              <a:lnSpc>
                <a:spcPct val="120000"/>
              </a:lnSpc>
              <a:buSzPct val="75000"/>
              <a:buBlip>
                <a:blip r:embed="rId2"/>
              </a:buBlip>
            </a:pPr>
            <a:r>
              <a:rPr lang="ru-RU" sz="2400" b="1" dirty="0" err="1" smtClean="0">
                <a:solidFill>
                  <a:prstClr val="black"/>
                </a:solidFill>
              </a:rPr>
              <a:t>Навчальний</a:t>
            </a:r>
            <a:r>
              <a:rPr lang="ru-RU" sz="2400" b="1" dirty="0" smtClean="0">
                <a:solidFill>
                  <a:prstClr val="black"/>
                </a:solidFill>
              </a:rPr>
              <a:t> заклад: </a:t>
            </a:r>
            <a:r>
              <a:rPr lang="ru-RU" sz="2400" dirty="0" err="1" smtClean="0">
                <a:solidFill>
                  <a:prstClr val="black"/>
                </a:solidFill>
              </a:rPr>
              <a:t>Хмельницьке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педагогічне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smtClean="0">
                <a:solidFill>
                  <a:prstClr val="black"/>
                </a:solidFill>
              </a:rPr>
              <a:t>училище, 1979 </a:t>
            </a:r>
            <a:r>
              <a:rPr lang="ru-RU" sz="2400" dirty="0" err="1" smtClean="0">
                <a:solidFill>
                  <a:prstClr val="black"/>
                </a:solidFill>
              </a:rPr>
              <a:t>рік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1626" y="2795160"/>
            <a:ext cx="791618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hangingPunct="0">
              <a:lnSpc>
                <a:spcPct val="120000"/>
              </a:lnSpc>
              <a:buSzPct val="75000"/>
              <a:buBlip>
                <a:blip r:embed="rId2"/>
              </a:buBlip>
            </a:pPr>
            <a:r>
              <a:rPr lang="ru-RU" sz="2400" b="1" dirty="0" err="1" smtClean="0">
                <a:solidFill>
                  <a:prstClr val="black"/>
                </a:solidFill>
              </a:rPr>
              <a:t>Фах</a:t>
            </a:r>
            <a:r>
              <a:rPr lang="ru-RU" sz="2400" b="1" dirty="0" smtClean="0">
                <a:solidFill>
                  <a:prstClr val="black"/>
                </a:solidFill>
              </a:rPr>
              <a:t> за дипломом:  </a:t>
            </a:r>
            <a:r>
              <a:rPr lang="ru-RU" sz="2400" dirty="0" err="1" smtClean="0">
                <a:solidFill>
                  <a:prstClr val="black"/>
                </a:solidFill>
              </a:rPr>
              <a:t>вихователь</a:t>
            </a:r>
            <a:r>
              <a:rPr lang="ru-RU" sz="2400" dirty="0" smtClean="0">
                <a:solidFill>
                  <a:prstClr val="black"/>
                </a:solidFill>
              </a:rPr>
              <a:t> в </a:t>
            </a:r>
            <a:r>
              <a:rPr lang="ru-RU" sz="2400" dirty="0" err="1" smtClean="0">
                <a:solidFill>
                  <a:prstClr val="black"/>
                </a:solidFill>
              </a:rPr>
              <a:t>дошкільних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установах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J:\ФОТО\IMG-644e88ded2e1b43342a0c48ad3d2cf22-V.jpg"/>
          <p:cNvPicPr>
            <a:picLocks noChangeAspect="1" noChangeArrowheads="1"/>
          </p:cNvPicPr>
          <p:nvPr/>
        </p:nvPicPr>
        <p:blipFill>
          <a:blip r:embed="rId2" cstate="print"/>
          <a:srcRect t="17726"/>
          <a:stretch>
            <a:fillRect/>
          </a:stretch>
        </p:blipFill>
        <p:spPr bwMode="auto">
          <a:xfrm>
            <a:off x="1259632" y="0"/>
            <a:ext cx="6408712" cy="70302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+mn-lt"/>
              </a:rPr>
              <a:t>День БУЛЬБАШКИ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3250" name="Picture 2" descr="J:\ФОТО\IMG-abfc091f685c97d07186b60cf0f139bc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340768"/>
            <a:ext cx="6549529" cy="49121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+mn-lt"/>
              </a:rPr>
              <a:t>Щаслива ЛАПА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4274" name="Picture 2" descr="J:\ФОТО\IMG-aede89ccabb5e30ee7b78be3d1b94117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556792"/>
            <a:ext cx="5973466" cy="44800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J:\ФОТО\IMG-a93a708b89b186f826635060a339ad81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3975906" cy="5301208"/>
          </a:xfrm>
          <a:prstGeom prst="rect">
            <a:avLst/>
          </a:prstGeom>
          <a:noFill/>
        </p:spPr>
      </p:pic>
      <p:pic>
        <p:nvPicPr>
          <p:cNvPr id="52228" name="Picture 4" descr="J:\ФОТО\IMG-a106a14d4c0b891906e7aa4ae6559370-V.jpg"/>
          <p:cNvPicPr>
            <a:picLocks noChangeAspect="1" noChangeArrowheads="1"/>
          </p:cNvPicPr>
          <p:nvPr/>
        </p:nvPicPr>
        <p:blipFill>
          <a:blip r:embed="rId3" cstate="print"/>
          <a:srcRect r="12763"/>
          <a:stretch>
            <a:fillRect/>
          </a:stretch>
        </p:blipFill>
        <p:spPr bwMode="auto">
          <a:xfrm flipH="1">
            <a:off x="4932040" y="404664"/>
            <a:ext cx="3744416" cy="57229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+mn-lt"/>
              </a:rPr>
              <a:t>День ДОБРОТИ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0178" name="Picture 2" descr="J:\ФОТО\IMG-559a782fbd885398daf0f6e3ed1ccc81-V.jpg"/>
          <p:cNvPicPr>
            <a:picLocks noChangeAspect="1" noChangeArrowheads="1"/>
          </p:cNvPicPr>
          <p:nvPr/>
        </p:nvPicPr>
        <p:blipFill>
          <a:blip r:embed="rId2" cstate="print"/>
          <a:srcRect t="18595" b="8326"/>
          <a:stretch>
            <a:fillRect/>
          </a:stretch>
        </p:blipFill>
        <p:spPr bwMode="auto">
          <a:xfrm>
            <a:off x="251520" y="1412776"/>
            <a:ext cx="8671035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+mn-lt"/>
              </a:rPr>
              <a:t>Люблять діти чистоту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5058" name="Picture 2" descr="J:\ФОТО\IMG-7a9cc9c8a71bf869374c487d3dd88cc8-V.jpg"/>
          <p:cNvPicPr>
            <a:picLocks noChangeAspect="1" noChangeArrowheads="1"/>
          </p:cNvPicPr>
          <p:nvPr/>
        </p:nvPicPr>
        <p:blipFill>
          <a:blip r:embed="rId2" cstate="print"/>
          <a:srcRect l="6575"/>
          <a:stretch>
            <a:fillRect/>
          </a:stretch>
        </p:blipFill>
        <p:spPr bwMode="auto">
          <a:xfrm>
            <a:off x="899592" y="1484784"/>
            <a:ext cx="3229242" cy="4608628"/>
          </a:xfrm>
          <a:prstGeom prst="rect">
            <a:avLst/>
          </a:prstGeom>
          <a:noFill/>
        </p:spPr>
      </p:pic>
      <p:pic>
        <p:nvPicPr>
          <p:cNvPr id="45060" name="Picture 4" descr="J:\ФОТО\IMG-51f6ae663ed31952179cdb9544ae3b1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57335">
            <a:off x="4864814" y="1659822"/>
            <a:ext cx="3256534" cy="43420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i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Співпраця з батьками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3024336" cy="4032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4048" y="1124744"/>
            <a:ext cx="296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FF0000"/>
                </a:solidFill>
              </a:rPr>
              <a:t>Разом із </a:t>
            </a:r>
            <a:r>
              <a:rPr lang="uk-UA" sz="2800" b="1" i="1" dirty="0" smtClean="0">
                <a:solidFill>
                  <a:srgbClr val="FF0000"/>
                </a:solidFill>
              </a:rPr>
              <a:t>мамою</a:t>
            </a:r>
            <a:endParaRPr lang="uk-UA" sz="2800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5301208"/>
            <a:ext cx="296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FF0000"/>
                </a:solidFill>
              </a:rPr>
              <a:t>Разом із татом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11" y="1772816"/>
            <a:ext cx="3365841" cy="44877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0414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3"/>
            <a:ext cx="3294365" cy="43924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4787" y="620688"/>
            <a:ext cx="296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FF0000"/>
                </a:solidFill>
              </a:rPr>
              <a:t>Разом </a:t>
            </a:r>
            <a:r>
              <a:rPr lang="uk-UA" sz="2800" b="1" i="1" dirty="0" smtClean="0">
                <a:solidFill>
                  <a:srgbClr val="FF0000"/>
                </a:solidFill>
              </a:rPr>
              <a:t>з бабусею</a:t>
            </a:r>
            <a:endParaRPr lang="uk-UA" sz="2800" b="1" i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10445"/>
            <a:ext cx="3291798" cy="4389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0" y="622251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rgbClr val="FF0000"/>
                </a:solidFill>
              </a:rPr>
              <a:t>Разом </a:t>
            </a:r>
            <a:r>
              <a:rPr lang="uk-UA" sz="2800" b="1" i="1" dirty="0" smtClean="0">
                <a:solidFill>
                  <a:srgbClr val="FF0000"/>
                </a:solidFill>
              </a:rPr>
              <a:t>дружня ми сім’я</a:t>
            </a:r>
            <a:endParaRPr lang="uk-UA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0069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042988" y="1052735"/>
            <a:ext cx="72723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97821" y="210138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Освітній простір нашої групи</a:t>
            </a:r>
            <a:endParaRPr lang="uk-UA" sz="3600" b="1" i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83142"/>
            <a:ext cx="2637098" cy="35161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301" y="4245663"/>
            <a:ext cx="8218120" cy="19508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92080" y="1196752"/>
            <a:ext cx="2638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rgbClr val="FF0000"/>
                </a:solidFill>
              </a:rPr>
              <a:t> </a:t>
            </a:r>
            <a:endParaRPr lang="uk-UA" sz="2000" b="1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2" y="1061844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rgbClr val="FF0000"/>
                </a:solidFill>
              </a:rPr>
              <a:t>Сюжетно-рольова гра «Перукарня»</a:t>
            </a:r>
            <a:endParaRPr lang="uk-UA" sz="2000" b="1" i="1" dirty="0">
              <a:solidFill>
                <a:srgbClr val="FF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144" y="1583142"/>
            <a:ext cx="1659928" cy="3423637"/>
          </a:xfrm>
          <a:prstGeom prst="rect">
            <a:avLst/>
          </a:prstGeom>
        </p:spPr>
      </p:pic>
      <p:pic>
        <p:nvPicPr>
          <p:cNvPr id="2" name="Picture 2" descr="J:\ФОТО\IMG-c34dcb81b75d97c0632de146a1128dd4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772816"/>
            <a:ext cx="3861231" cy="28959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45457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042988" y="1052735"/>
            <a:ext cx="72723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172" y="4245662"/>
            <a:ext cx="8218120" cy="19508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9015" y="692697"/>
            <a:ext cx="263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Національно-патріотичний </a:t>
            </a:r>
            <a:r>
              <a:rPr lang="uk-UA" b="1" i="1" dirty="0">
                <a:solidFill>
                  <a:srgbClr val="FF0000"/>
                </a:solidFill>
              </a:rPr>
              <a:t>куточок</a:t>
            </a:r>
          </a:p>
        </p:txBody>
      </p:sp>
      <p:pic>
        <p:nvPicPr>
          <p:cNvPr id="5122" name="Picture 2" descr="J:\ФОТО\IMG-d19134e57c24694765e647e6e51021fd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12776"/>
            <a:ext cx="2520280" cy="3360374"/>
          </a:xfrm>
          <a:prstGeom prst="rect">
            <a:avLst/>
          </a:prstGeom>
          <a:noFill/>
        </p:spPr>
      </p:pic>
      <p:pic>
        <p:nvPicPr>
          <p:cNvPr id="5124" name="Picture 4" descr="J:\ФОТО\IMG-3620f9bae91b79744f07d621d0a6a870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412776"/>
            <a:ext cx="2592288" cy="345638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292080" y="692696"/>
            <a:ext cx="2873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Спортивні ігри та іграшки</a:t>
            </a:r>
            <a:endParaRPr lang="uk-UA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08159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3648" y="772249"/>
            <a:ext cx="74888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 smtClean="0">
                <a:solidFill>
                  <a:srgbClr val="FF0000"/>
                </a:solidFill>
              </a:rPr>
              <a:t>Педагогічне кредо</a:t>
            </a:r>
          </a:p>
          <a:p>
            <a:pPr algn="ctr"/>
            <a:r>
              <a:rPr lang="uk-UA" sz="3200" b="1" i="1" dirty="0" smtClean="0"/>
              <a:t>Щоб бути гарним вихователем,</a:t>
            </a:r>
          </a:p>
          <a:p>
            <a:pPr algn="ctr"/>
            <a:r>
              <a:rPr lang="uk-UA" sz="3200" b="1" i="1" dirty="0" smtClean="0"/>
              <a:t>Потрібно любити те, що викладаєш,</a:t>
            </a:r>
          </a:p>
          <a:p>
            <a:pPr algn="ctr"/>
            <a:r>
              <a:rPr lang="uk-UA" sz="3200" b="1" i="1" dirty="0" smtClean="0"/>
              <a:t>І любити тих, кого виховуєш</a:t>
            </a:r>
          </a:p>
          <a:p>
            <a:pPr algn="r"/>
            <a:r>
              <a:rPr lang="uk-UA" sz="3200" b="1" i="1" dirty="0" smtClean="0"/>
              <a:t>В. Ключевський</a:t>
            </a:r>
            <a:endParaRPr lang="uk-UA" sz="32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187624" y="3573016"/>
            <a:ext cx="65527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i="1" dirty="0" smtClean="0">
                <a:solidFill>
                  <a:srgbClr val="FF0000"/>
                </a:solidFill>
              </a:rPr>
              <a:t>Життєве кредо</a:t>
            </a:r>
          </a:p>
          <a:p>
            <a:pPr algn="ctr"/>
            <a:r>
              <a:rPr lang="uk-UA" sz="3600" b="1" i="1" dirty="0" smtClean="0"/>
              <a:t>Пам'ятай минуле,</a:t>
            </a:r>
          </a:p>
          <a:p>
            <a:pPr algn="ctr"/>
            <a:r>
              <a:rPr lang="uk-UA" sz="3600" b="1" i="1" dirty="0" smtClean="0"/>
              <a:t>живи сьогоденням,</a:t>
            </a:r>
          </a:p>
          <a:p>
            <a:pPr algn="ctr"/>
            <a:r>
              <a:rPr lang="uk-UA" sz="3600" b="1" i="1" dirty="0" smtClean="0"/>
              <a:t>дивись </a:t>
            </a:r>
            <a:r>
              <a:rPr lang="uk-UA" sz="3600" b="1" i="1" dirty="0" smtClean="0"/>
              <a:t>у майбутнє!</a:t>
            </a:r>
            <a:endParaRPr lang="uk-UA" sz="3600" b="1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56692"/>
            <a:ext cx="1944216" cy="194421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980728"/>
            <a:ext cx="2962672" cy="3168352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+mn-lt"/>
              </a:rPr>
              <a:t>Сюжетно-рольова гра </a:t>
            </a:r>
            <a:r>
              <a:rPr lang="uk-UA" b="1" dirty="0" err="1" smtClean="0">
                <a:solidFill>
                  <a:srgbClr val="FF0000"/>
                </a:solidFill>
                <a:latin typeface="+mn-lt"/>
              </a:rPr>
              <a:t>“Лікарня</a:t>
            </a:r>
            <a:r>
              <a:rPr lang="uk-UA" dirty="0" err="1" smtClean="0"/>
              <a:t>”</a:t>
            </a:r>
            <a:endParaRPr lang="ru-RU" dirty="0"/>
          </a:p>
        </p:txBody>
      </p:sp>
      <p:pic>
        <p:nvPicPr>
          <p:cNvPr id="44034" name="Picture 2" descr="J:\ФОТО\IMG-6b7c72c89e46720a18351dd5e944eb42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5256584" cy="58692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J:\ФОТО\IMG-7d947fef628ad698aa6710e65b0fbd4d-V.jpg"/>
          <p:cNvPicPr>
            <a:picLocks noChangeAspect="1" noChangeArrowheads="1"/>
          </p:cNvPicPr>
          <p:nvPr/>
        </p:nvPicPr>
        <p:blipFill>
          <a:blip r:embed="rId2" cstate="print"/>
          <a:srcRect t="20820"/>
          <a:stretch>
            <a:fillRect/>
          </a:stretch>
        </p:blipFill>
        <p:spPr bwMode="auto">
          <a:xfrm>
            <a:off x="1259632" y="260648"/>
            <a:ext cx="5961496" cy="6293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042988" y="1052735"/>
            <a:ext cx="72723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5"/>
            <a:ext cx="3543858" cy="47251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172" y="4245662"/>
            <a:ext cx="8218120" cy="19508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635" y="1052735"/>
            <a:ext cx="4274657" cy="32059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12916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latin typeface="+mn-lt"/>
              </a:rPr>
              <a:t>Сенсорний розвиток дітей</a:t>
            </a:r>
            <a:endParaRPr lang="ru-RU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4818" name="Picture 2" descr="J:\ФОТО\IMG-ec6711819f99d91b24c4a7aa572401ae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3571280" cy="4761707"/>
          </a:xfrm>
          <a:prstGeom prst="rect">
            <a:avLst/>
          </a:prstGeom>
          <a:noFill/>
        </p:spPr>
      </p:pic>
      <p:pic>
        <p:nvPicPr>
          <p:cNvPr id="34820" name="Picture 4" descr="J:\ФОТО\IMG-9e386863fd54ab97fff86906a536b580-V.jpg"/>
          <p:cNvPicPr>
            <a:picLocks noChangeAspect="1" noChangeArrowheads="1"/>
          </p:cNvPicPr>
          <p:nvPr/>
        </p:nvPicPr>
        <p:blipFill>
          <a:blip r:embed="rId3" cstate="print"/>
          <a:srcRect t="13473"/>
          <a:stretch>
            <a:fillRect/>
          </a:stretch>
        </p:blipFill>
        <p:spPr bwMode="auto">
          <a:xfrm>
            <a:off x="4788024" y="1484784"/>
            <a:ext cx="3748028" cy="4324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042988" y="1052735"/>
            <a:ext cx="72723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172" y="4245662"/>
            <a:ext cx="8218120" cy="19508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4"/>
            <a:ext cx="5688632" cy="32034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1680" y="764704"/>
            <a:ext cx="5767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FF0000"/>
                </a:solidFill>
              </a:rPr>
              <a:t>Екологічно-природничий </a:t>
            </a:r>
            <a:r>
              <a:rPr lang="uk-UA" sz="2800" b="1" i="1" dirty="0" smtClean="0">
                <a:solidFill>
                  <a:srgbClr val="FF0000"/>
                </a:solidFill>
              </a:rPr>
              <a:t>куточок</a:t>
            </a:r>
            <a:endParaRPr lang="uk-UA" sz="2800" b="1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0506" y="646140"/>
            <a:ext cx="3260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rgbClr val="FF0000"/>
                </a:solidFill>
              </a:rPr>
              <a:t> </a:t>
            </a:r>
            <a:endParaRPr lang="uk-UA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5386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1986" name="Picture 2" descr="J:\ФОТО\IMG-4aa1f9e11ecceb6845f5cac83afd3ab7-V.jpg"/>
          <p:cNvPicPr>
            <a:picLocks noChangeAspect="1" noChangeArrowheads="1"/>
          </p:cNvPicPr>
          <p:nvPr/>
        </p:nvPicPr>
        <p:blipFill>
          <a:blip r:embed="rId2" cstate="print"/>
          <a:srcRect t="17582" b="9692"/>
          <a:stretch>
            <a:fillRect/>
          </a:stretch>
        </p:blipFill>
        <p:spPr bwMode="auto">
          <a:xfrm>
            <a:off x="1043608" y="188640"/>
            <a:ext cx="6757634" cy="6552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042988" y="1052735"/>
            <a:ext cx="72723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172" y="4245662"/>
            <a:ext cx="8218120" cy="19508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20072" y="1206278"/>
            <a:ext cx="2638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rgbClr val="FF0000"/>
                </a:solidFill>
              </a:rPr>
              <a:t> </a:t>
            </a:r>
            <a:endParaRPr lang="uk-UA" sz="2000" b="1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7664" y="54868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FF0000"/>
                </a:solidFill>
              </a:rPr>
              <a:t>Сюжетно-рольова гра </a:t>
            </a:r>
            <a:r>
              <a:rPr lang="uk-UA" sz="2800" b="1" i="1" dirty="0" smtClean="0">
                <a:solidFill>
                  <a:srgbClr val="FF0000"/>
                </a:solidFill>
              </a:rPr>
              <a:t>«Сім</a:t>
            </a:r>
            <a:r>
              <a:rPr lang="en-US" sz="2800" b="1" i="1" dirty="0" smtClean="0">
                <a:solidFill>
                  <a:srgbClr val="FF0000"/>
                </a:solidFill>
              </a:rPr>
              <a:t>’</a:t>
            </a:r>
            <a:r>
              <a:rPr lang="uk-UA" sz="2800" b="1" i="1" dirty="0" smtClean="0">
                <a:solidFill>
                  <a:srgbClr val="FF0000"/>
                </a:solidFill>
              </a:rPr>
              <a:t>я</a:t>
            </a:r>
            <a:r>
              <a:rPr lang="uk-UA" sz="2400" b="1" i="1" dirty="0" smtClean="0">
                <a:solidFill>
                  <a:srgbClr val="FF0000"/>
                </a:solidFill>
              </a:rPr>
              <a:t>»</a:t>
            </a:r>
            <a:endParaRPr lang="uk-UA" sz="2400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J:\ФОТО\IMG-c1bec97710ed4658c0557f669a1f8087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052736"/>
            <a:ext cx="4165346" cy="55537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25386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 smtClean="0">
                <a:solidFill>
                  <a:srgbClr val="FF0000"/>
                </a:solidFill>
                <a:latin typeface="+mn-lt"/>
              </a:rPr>
              <a:t>Екогород</a:t>
            </a:r>
            <a:r>
              <a:rPr lang="uk-UA" b="1" dirty="0" smtClean="0">
                <a:solidFill>
                  <a:srgbClr val="FF0000"/>
                </a:solidFill>
                <a:latin typeface="+mn-lt"/>
              </a:rPr>
              <a:t> на підвіконні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8130" name="Picture 2" descr="J:\ФОТО\IMG-8e593c422b502c5e76c276ff948a94c4-V.jpg"/>
          <p:cNvPicPr>
            <a:picLocks noChangeAspect="1" noChangeArrowheads="1"/>
          </p:cNvPicPr>
          <p:nvPr/>
        </p:nvPicPr>
        <p:blipFill>
          <a:blip r:embed="rId2" cstate="print"/>
          <a:srcRect t="25472"/>
          <a:stretch>
            <a:fillRect/>
          </a:stretch>
        </p:blipFill>
        <p:spPr bwMode="auto">
          <a:xfrm>
            <a:off x="323528" y="2204864"/>
            <a:ext cx="3816424" cy="379242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484784"/>
            <a:ext cx="4416491" cy="331236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J:\ФОТО\IMG-398b890a8125df37d09823efb8c0ec1c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88640"/>
            <a:ext cx="5397401" cy="4048051"/>
          </a:xfrm>
          <a:prstGeom prst="rect">
            <a:avLst/>
          </a:prstGeom>
          <a:noFill/>
        </p:spPr>
      </p:pic>
      <p:pic>
        <p:nvPicPr>
          <p:cNvPr id="4" name="Picture 4" descr="J:\ФОТО\IMG-339cd7d4c98a26d60de7ed12b5f8fdf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484784"/>
            <a:ext cx="3898360" cy="51978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56972" y="836712"/>
            <a:ext cx="3600400" cy="4697103"/>
          </a:xfrm>
        </p:spPr>
        <p:txBody>
          <a:bodyPr>
            <a:noAutofit/>
          </a:bodyPr>
          <a:lstStyle/>
          <a:p>
            <a:r>
              <a:rPr lang="ru-RU" sz="8000" b="1" i="1" dirty="0" err="1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Дякую</a:t>
            </a:r>
            <a:r>
              <a:rPr lang="ru-RU" sz="8000" b="1" i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br>
              <a:rPr lang="ru-RU" sz="8000" b="1" i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ru-RU" sz="8000" b="1" i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за </a:t>
            </a:r>
            <a:r>
              <a:rPr lang="ru-RU" sz="8000" b="1" i="1" dirty="0" err="1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увагу</a:t>
            </a:r>
            <a:endParaRPr lang="ru-RU" sz="8000" b="1" i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09" y="4704838"/>
            <a:ext cx="8217527" cy="19494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37088"/>
            <a:ext cx="1808815" cy="18088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34084"/>
            <a:ext cx="1659928" cy="342363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042988" y="1052735"/>
            <a:ext cx="72723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</p:txBody>
      </p:sp>
      <p:pic>
        <p:nvPicPr>
          <p:cNvPr id="1026" name="Picture 2" descr="C:\Users\38063\Desktop\Сертифіка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9777">
            <a:off x="4749624" y="2169761"/>
            <a:ext cx="3643153" cy="27323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7625">
            <a:off x="652284" y="2113230"/>
            <a:ext cx="3643153" cy="27323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9792" y="692696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rPr>
              <a:t>Підвищення кваліфікації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042988" y="1052735"/>
            <a:ext cx="72723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34" y="764704"/>
            <a:ext cx="3643153" cy="27323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987" y="3469238"/>
            <a:ext cx="3649453" cy="27370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2" y="4254212"/>
            <a:ext cx="3662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rgbClr val="FF0000"/>
                </a:solidFill>
              </a:rPr>
              <a:t>Всього 142 години підвищення кваліфікації</a:t>
            </a:r>
          </a:p>
        </p:txBody>
      </p:sp>
    </p:spTree>
    <p:extLst>
      <p:ext uri="{BB962C8B-B14F-4D97-AF65-F5344CB8AC3E}">
        <p14:creationId xmlns="" xmlns:p14="http://schemas.microsoft.com/office/powerpoint/2010/main" val="757909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042988" y="1052735"/>
            <a:ext cx="72723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835696" y="529941"/>
            <a:ext cx="68407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FF0000"/>
                </a:solidFill>
                <a:effectLst/>
              </a:rPr>
              <a:t>Напрацювання методичної, організаційно-педагогічної роботи</a:t>
            </a:r>
            <a:endParaRPr lang="uk-UA" sz="2400" b="1" i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77164"/>
            <a:ext cx="2538608" cy="52359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776" y="1556793"/>
            <a:ext cx="6030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/>
              <a:t>«Театралізована діяльність в дитячому садку»</a:t>
            </a:r>
            <a:endParaRPr lang="uk-UA" sz="3600" b="1" i="1" dirty="0"/>
          </a:p>
        </p:txBody>
      </p:sp>
      <p:pic>
        <p:nvPicPr>
          <p:cNvPr id="2050" name="Picture 2" descr="C:\Users\38063\Desktop\фото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870"/>
          <a:stretch>
            <a:fillRect/>
          </a:stretch>
        </p:blipFill>
        <p:spPr bwMode="auto">
          <a:xfrm>
            <a:off x="2406746" y="3140968"/>
            <a:ext cx="4757542" cy="2894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62914" y="3595130"/>
            <a:ext cx="16135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FF0000"/>
                </a:solidFill>
              </a:rPr>
              <a:t>Театр «</a:t>
            </a:r>
            <a:r>
              <a:rPr lang="uk-UA" sz="2800" b="1" i="1" dirty="0" err="1" smtClean="0">
                <a:solidFill>
                  <a:srgbClr val="FF0000"/>
                </a:solidFill>
              </a:rPr>
              <a:t>Рукави-чок</a:t>
            </a:r>
            <a:r>
              <a:rPr lang="uk-UA" sz="2800" b="1" i="1" dirty="0" smtClean="0">
                <a:solidFill>
                  <a:srgbClr val="FF0000"/>
                </a:solidFill>
              </a:rPr>
              <a:t>»</a:t>
            </a:r>
            <a:endParaRPr lang="uk-UA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6798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764704"/>
            <a:ext cx="3841170" cy="2880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000"/>
          <a:stretch>
            <a:fillRect/>
          </a:stretch>
        </p:blipFill>
        <p:spPr>
          <a:xfrm rot="1278749">
            <a:off x="4517351" y="2142598"/>
            <a:ext cx="4080454" cy="2448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278899">
            <a:off x="5682329" y="1413543"/>
            <a:ext cx="3001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FF0000"/>
                </a:solidFill>
              </a:rPr>
              <a:t>Театр «Сам собі режисер»</a:t>
            </a:r>
            <a:endParaRPr lang="uk-UA" sz="2400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3759965"/>
            <a:ext cx="3605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FF0000"/>
                </a:solidFill>
              </a:rPr>
              <a:t>Театр «Пальчиковий»</a:t>
            </a:r>
            <a:endParaRPr lang="uk-UA" sz="2400" b="1" i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26749" b="16143"/>
          <a:stretch/>
        </p:blipFill>
        <p:spPr>
          <a:xfrm>
            <a:off x="738015" y="4207590"/>
            <a:ext cx="7809559" cy="2650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44126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20600489">
            <a:off x="611560" y="692696"/>
            <a:ext cx="3001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FF0000"/>
                </a:solidFill>
              </a:rPr>
              <a:t>Театр «</a:t>
            </a:r>
            <a:r>
              <a:rPr lang="uk-UA" sz="2400" b="1" i="1" dirty="0" err="1" smtClean="0">
                <a:solidFill>
                  <a:srgbClr val="FF0000"/>
                </a:solidFill>
              </a:rPr>
              <a:t>Бі</a:t>
            </a:r>
            <a:r>
              <a:rPr lang="uk-UA" sz="2400" b="1" i="1" dirty="0" smtClean="0">
                <a:solidFill>
                  <a:srgbClr val="FF0000"/>
                </a:solidFill>
              </a:rPr>
              <a:t>-Ба-Бо»</a:t>
            </a:r>
            <a:endParaRPr lang="uk-UA" sz="2400" b="1" i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415"/>
          <a:stretch>
            <a:fillRect/>
          </a:stretch>
        </p:blipFill>
        <p:spPr>
          <a:xfrm rot="20398527">
            <a:off x="621171" y="1008370"/>
            <a:ext cx="4824536" cy="25902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717"/>
          <a:stretch>
            <a:fillRect/>
          </a:stretch>
        </p:blipFill>
        <p:spPr>
          <a:xfrm rot="20325930">
            <a:off x="3851539" y="2805714"/>
            <a:ext cx="4313969" cy="31923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581128"/>
            <a:ext cx="2765108" cy="1728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360906">
            <a:off x="6094098" y="1380609"/>
            <a:ext cx="2010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FF0000"/>
                </a:solidFill>
              </a:rPr>
              <a:t>Осередок </a:t>
            </a:r>
            <a:r>
              <a:rPr lang="uk-UA" sz="2400" b="1" i="1" dirty="0" err="1" smtClean="0">
                <a:solidFill>
                  <a:srgbClr val="FF0000"/>
                </a:solidFill>
              </a:rPr>
              <a:t>“Вбирання”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4915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+mn-lt"/>
              </a:rPr>
              <a:t>Казка </a:t>
            </a:r>
            <a:r>
              <a:rPr lang="uk-UA" b="1" dirty="0" err="1" smtClean="0">
                <a:solidFill>
                  <a:srgbClr val="FF0000"/>
                </a:solidFill>
                <a:latin typeface="+mn-lt"/>
              </a:rPr>
              <a:t>“Ріпка”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8914" name="Picture 2" descr="J:\ФОТО\IMG-2a2d1134117fbee8f946b8e751599d93-V.jpg"/>
          <p:cNvPicPr>
            <a:picLocks noChangeAspect="1" noChangeArrowheads="1"/>
          </p:cNvPicPr>
          <p:nvPr/>
        </p:nvPicPr>
        <p:blipFill>
          <a:blip r:embed="rId2" cstate="print"/>
          <a:srcRect t="29335" b="2480"/>
          <a:stretch>
            <a:fillRect/>
          </a:stretch>
        </p:blipFill>
        <p:spPr bwMode="auto">
          <a:xfrm>
            <a:off x="1907704" y="1340768"/>
            <a:ext cx="5328592" cy="4844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6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FF9933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253</Words>
  <Application>Microsoft Office PowerPoint</Application>
  <PresentationFormat>Экран (4:3)</PresentationFormat>
  <Paragraphs>94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ПОРТФОЛІО</vt:lpstr>
      <vt:lpstr>ЗАГАЛЬНІ ВІДОМОСТІ ПРО ПЕДАГОГА</vt:lpstr>
      <vt:lpstr>Слайд 3</vt:lpstr>
      <vt:lpstr>Слайд 4</vt:lpstr>
      <vt:lpstr>Слайд 5</vt:lpstr>
      <vt:lpstr>Слайд 6</vt:lpstr>
      <vt:lpstr>Слайд 7</vt:lpstr>
      <vt:lpstr>Слайд 8</vt:lpstr>
      <vt:lpstr>Казка “Ріпка”</vt:lpstr>
      <vt:lpstr>Слайд 10</vt:lpstr>
      <vt:lpstr>Слайд 11</vt:lpstr>
      <vt:lpstr>Слайд 12</vt:lpstr>
      <vt:lpstr>Слайд 13</vt:lpstr>
      <vt:lpstr>Килимок для Ведмедика</vt:lpstr>
      <vt:lpstr>Ігрова діяльність малюків</vt:lpstr>
      <vt:lpstr>Прогулянка </vt:lpstr>
      <vt:lpstr>Слайд 17</vt:lpstr>
      <vt:lpstr>Художньо-продуктивна діяльність</vt:lpstr>
      <vt:lpstr>Слайд 19</vt:lpstr>
      <vt:lpstr>Слайд 20</vt:lpstr>
      <vt:lpstr>День БУЛЬБАШКИ</vt:lpstr>
      <vt:lpstr>Щаслива ЛАПА</vt:lpstr>
      <vt:lpstr>Слайд 23</vt:lpstr>
      <vt:lpstr>День ДОБРОТИ</vt:lpstr>
      <vt:lpstr>Люблять діти чистоту</vt:lpstr>
      <vt:lpstr>Співпраця з батьками</vt:lpstr>
      <vt:lpstr>Слайд 27</vt:lpstr>
      <vt:lpstr>Освітній простір нашої групи</vt:lpstr>
      <vt:lpstr>Слайд 29</vt:lpstr>
      <vt:lpstr>Сюжетно-рольова гра “Лікарня”</vt:lpstr>
      <vt:lpstr>Слайд 31</vt:lpstr>
      <vt:lpstr>Слайд 32</vt:lpstr>
      <vt:lpstr>Сенсорний розвиток дітей</vt:lpstr>
      <vt:lpstr>Слайд 34</vt:lpstr>
      <vt:lpstr>Слайд 35</vt:lpstr>
      <vt:lpstr>Слайд 36</vt:lpstr>
      <vt:lpstr>Екогород на підвіконні</vt:lpstr>
      <vt:lpstr>Слайд 38</vt:lpstr>
      <vt:lpstr>Дякую  за увагу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Елена</dc:creator>
  <cp:lastModifiedBy>Пользователь Windows</cp:lastModifiedBy>
  <cp:revision>74</cp:revision>
  <dcterms:created xsi:type="dcterms:W3CDTF">2014-08-10T07:57:19Z</dcterms:created>
  <dcterms:modified xsi:type="dcterms:W3CDTF">2024-02-22T13:38:25Z</dcterms:modified>
</cp:coreProperties>
</file>