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1" r:id="rId7"/>
    <p:sldId id="286" r:id="rId8"/>
    <p:sldId id="262" r:id="rId9"/>
    <p:sldId id="288" r:id="rId10"/>
    <p:sldId id="265" r:id="rId11"/>
    <p:sldId id="283" r:id="rId12"/>
    <p:sldId id="266" r:id="rId13"/>
    <p:sldId id="267" r:id="rId14"/>
    <p:sldId id="263" r:id="rId15"/>
    <p:sldId id="279" r:id="rId16"/>
    <p:sldId id="280" r:id="rId17"/>
    <p:sldId id="290" r:id="rId18"/>
    <p:sldId id="281" r:id="rId19"/>
    <p:sldId id="294" r:id="rId20"/>
    <p:sldId id="284" r:id="rId21"/>
    <p:sldId id="292" r:id="rId22"/>
    <p:sldId id="291" r:id="rId23"/>
    <p:sldId id="275" r:id="rId24"/>
    <p:sldId id="282" r:id="rId25"/>
    <p:sldId id="276" r:id="rId26"/>
    <p:sldId id="277" r:id="rId27"/>
    <p:sldId id="285" r:id="rId28"/>
    <p:sldId id="293" r:id="rId29"/>
    <p:sldId id="278" r:id="rId30"/>
  </p:sldIdLst>
  <p:sldSz cx="10080625" cy="7559675"/>
  <p:notesSz cx="7559675" cy="10691813"/>
  <p:embeddedFontLst>
    <p:embeddedFont>
      <p:font typeface="Bookman Old Style" pitchFamily="18" charset="0"/>
      <p:regular r:id="rId32"/>
      <p:bold r:id="rId33"/>
      <p:italic r:id="rId34"/>
      <p:boldItalic r:id="rId35"/>
    </p:embeddedFont>
    <p:embeddedFont>
      <p:font typeface="Corsiva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381">
          <p15:clr>
            <a:srgbClr val="000000"/>
          </p15:clr>
        </p15:guide>
        <p15:guide id="2" pos="3175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WiHLxpV63F5f2QeQvfr6YYV7H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2148" y="-10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6488" y="801688"/>
            <a:ext cx="5346600" cy="401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20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uk-UA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1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21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uk-UA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2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uk-UA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7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2"/>
          </p:nvPr>
        </p:nvSpPr>
        <p:spPr>
          <a:xfrm>
            <a:off x="504000" y="4304880"/>
            <a:ext cx="90717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3"/>
          </p:nvPr>
        </p:nvSpPr>
        <p:spPr>
          <a:xfrm>
            <a:off x="50400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4"/>
          </p:nvPr>
        </p:nvSpPr>
        <p:spPr>
          <a:xfrm>
            <a:off x="515268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4"/>
          </p:nvPr>
        </p:nvSpPr>
        <p:spPr>
          <a:xfrm>
            <a:off x="504000" y="430488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5"/>
          </p:nvPr>
        </p:nvSpPr>
        <p:spPr>
          <a:xfrm>
            <a:off x="3571200" y="430488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6"/>
          </p:nvPr>
        </p:nvSpPr>
        <p:spPr>
          <a:xfrm>
            <a:off x="6638040" y="430488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70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7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7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body" idx="3"/>
          </p:nvPr>
        </p:nvSpPr>
        <p:spPr>
          <a:xfrm>
            <a:off x="50400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7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body" idx="3"/>
          </p:nvPr>
        </p:nvSpPr>
        <p:spPr>
          <a:xfrm>
            <a:off x="515268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body" idx="3"/>
          </p:nvPr>
        </p:nvSpPr>
        <p:spPr>
          <a:xfrm>
            <a:off x="504000" y="4304880"/>
            <a:ext cx="90717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7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body" idx="2"/>
          </p:nvPr>
        </p:nvSpPr>
        <p:spPr>
          <a:xfrm>
            <a:off x="504000" y="4304880"/>
            <a:ext cx="90717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body" idx="3"/>
          </p:nvPr>
        </p:nvSpPr>
        <p:spPr>
          <a:xfrm>
            <a:off x="50400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8"/>
          <p:cNvSpPr txBox="1">
            <a:spLocks noGrp="1"/>
          </p:cNvSpPr>
          <p:nvPr>
            <p:ph type="body" idx="4"/>
          </p:nvPr>
        </p:nvSpPr>
        <p:spPr>
          <a:xfrm>
            <a:off x="515268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9"/>
          <p:cNvSpPr txBox="1">
            <a:spLocks noGrp="1"/>
          </p:cNvSpPr>
          <p:nvPr>
            <p:ph type="body" idx="4"/>
          </p:nvPr>
        </p:nvSpPr>
        <p:spPr>
          <a:xfrm>
            <a:off x="504000" y="430488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9"/>
          <p:cNvSpPr txBox="1">
            <a:spLocks noGrp="1"/>
          </p:cNvSpPr>
          <p:nvPr>
            <p:ph type="body" idx="5"/>
          </p:nvPr>
        </p:nvSpPr>
        <p:spPr>
          <a:xfrm>
            <a:off x="3571200" y="430488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9"/>
          <p:cNvSpPr txBox="1">
            <a:spLocks noGrp="1"/>
          </p:cNvSpPr>
          <p:nvPr>
            <p:ph type="body" idx="6"/>
          </p:nvPr>
        </p:nvSpPr>
        <p:spPr>
          <a:xfrm>
            <a:off x="6638040" y="4304880"/>
            <a:ext cx="2920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7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70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3"/>
          </p:nvPr>
        </p:nvSpPr>
        <p:spPr>
          <a:xfrm>
            <a:off x="50400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3"/>
          </p:nvPr>
        </p:nvSpPr>
        <p:spPr>
          <a:xfrm>
            <a:off x="5152680" y="430488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8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504000" y="4304880"/>
            <a:ext cx="9071700" cy="2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288000" y="1728000"/>
            <a:ext cx="8927700" cy="17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032360" y="3854520"/>
            <a:ext cx="51837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0" y="7200000"/>
            <a:ext cx="23484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447360" y="7200000"/>
            <a:ext cx="31950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9288000" y="7236000"/>
            <a:ext cx="64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7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27720" y="7272000"/>
            <a:ext cx="23484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3447360" y="7272000"/>
            <a:ext cx="3195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7587720" y="7254720"/>
            <a:ext cx="23484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http://www.wsturbo.net/uploads/posts/2015-01/1420825043_kazkoterapya-yak-zasb-rozvitky-doshklnyat_01.jpg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 txBox="1"/>
          <p:nvPr/>
        </p:nvSpPr>
        <p:spPr>
          <a:xfrm>
            <a:off x="288000" y="1728000"/>
            <a:ext cx="8927700" cy="17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496837" y="646334"/>
            <a:ext cx="4608600" cy="467820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4400" b="1" i="0" u="none" strike="noStrik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ПОРТФОЛІО</a:t>
            </a:r>
            <a:endParaRPr sz="140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3200" b="1" i="0" u="none" strike="noStrik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вихователя</a:t>
            </a:r>
            <a:endParaRPr sz="105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3200" b="1" i="0" u="none" strike="noStrik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ХЗДО </a:t>
            </a:r>
            <a:r>
              <a:rPr lang="uk-UA" sz="32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№26 </a:t>
            </a:r>
            <a:endParaRPr sz="105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3200" b="1" i="0" u="none" strike="noStrik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“</a:t>
            </a:r>
            <a:r>
              <a:rPr lang="uk-UA" sz="3200" b="1" i="0" u="none" strike="noStrik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Кульбабка”</a:t>
            </a:r>
            <a:endParaRPr lang="uk-UA" sz="3200" b="1" i="0" u="none" strike="noStrike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320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44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МИКОЛЮК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Times New Roman"/>
                <a:sym typeface="Times New Roman"/>
              </a:rPr>
              <a:t>Світлани Миколаївни</a:t>
            </a:r>
            <a:endParaRPr sz="140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sym typeface="Arial"/>
            </a:endParaRPr>
          </a:p>
        </p:txBody>
      </p:sp>
      <p:pic>
        <p:nvPicPr>
          <p:cNvPr id="47106" name="Picture 2" descr="C:\Users\admin\Downloads\IMG-5036f978081a5d2440af6cffa1990e8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9196" y="659218"/>
            <a:ext cx="3809253" cy="5066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265814"/>
            <a:ext cx="9071700" cy="164338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</a:t>
            </a:r>
            <a:b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</a:br>
            <a:r>
              <a:rPr lang="uk-UA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Тренінг:  </a:t>
            </a:r>
            <a:r>
              <a:rPr lang="uk-UA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“Протидія</a:t>
            </a: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поширенню </a:t>
            </a:r>
            <a:r>
              <a:rPr lang="uk-UA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булінгу</a:t>
            </a: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серед учасників</a:t>
            </a:r>
            <a:b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освітнього </a:t>
            </a:r>
            <a:r>
              <a:rPr lang="uk-UA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процесу”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«Дружба»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b="1" i="1" dirty="0" smtClean="0">
                <a:solidFill>
                  <a:schemeClr val="dk1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/>
            </a:r>
            <a:br>
              <a:rPr lang="ru-RU" b="1" i="1" dirty="0" smtClean="0">
                <a:solidFill>
                  <a:schemeClr val="dk1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</a:br>
            <a:endParaRPr lang="ru-RU" dirty="0"/>
          </a:p>
        </p:txBody>
      </p:sp>
      <p:pic>
        <p:nvPicPr>
          <p:cNvPr id="1026" name="Picture 2" descr="C:\Users\admin\Downloads\IMG-9af9fcb603a42195ffcd18fb9adfb0d3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630" y="2187029"/>
            <a:ext cx="8831056" cy="4967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subTitle" idx="4294967295"/>
          </p:nvPr>
        </p:nvSpPr>
        <p:spPr>
          <a:xfrm>
            <a:off x="359792" y="331788"/>
            <a:ext cx="9360900" cy="20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у засіданні платформі освітніх інновацій «Творці майбутнього»  при </a:t>
            </a:r>
            <a:r>
              <a:rPr lang="uk-UA" sz="28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</a:t>
            </a:r>
            <a:r>
              <a:rPr lang="uk-UA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ХМР «ЦПРПП»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CC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800" b="1" i="0" u="none" strike="noStrike" cap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uk-UA" sz="2800" b="1" i="1" u="none" strike="noStrike" cap="none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Гудзикотерапія</a:t>
            </a:r>
            <a:r>
              <a:rPr lang="uk-UA" sz="2800" b="1" i="1" u="none" strike="noStrike" cap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1" u="none" strike="noStrike" cap="none" dirty="0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26" name="Picture 2" descr="C:\Users\admin\Downloads\IMG-1500bbce3618e4d1bc79e2adeeaed4f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207" y="1924493"/>
            <a:ext cx="3727986" cy="4970648"/>
          </a:xfrm>
          <a:prstGeom prst="rect">
            <a:avLst/>
          </a:prstGeom>
          <a:noFill/>
        </p:spPr>
      </p:pic>
      <p:pic>
        <p:nvPicPr>
          <p:cNvPr id="26628" name="Picture 4" descr="C:\Users\admin\Downloads\IMG-a6fee7fe5fbb80db6a2e3d8fa931465b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0786" y="1998921"/>
            <a:ext cx="3735960" cy="4981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>
            <a:spLocks noGrp="1"/>
          </p:cNvSpPr>
          <p:nvPr>
            <p:ph type="title" idx="4294967295"/>
          </p:nvPr>
        </p:nvSpPr>
        <p:spPr>
          <a:xfrm>
            <a:off x="431800" y="251450"/>
            <a:ext cx="9441300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3600" b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Освітня діяльність </a:t>
            </a:r>
            <a:r>
              <a:rPr lang="uk-UA" sz="3600" b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із </a:t>
            </a:r>
            <a:r>
              <a:rPr lang="uk-UA" sz="3600" b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здобувачами освіти</a:t>
            </a:r>
            <a:endParaRPr sz="3600" b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05" name="Google Shape;205;p12"/>
          <p:cNvSpPr txBox="1">
            <a:spLocks noGrp="1"/>
          </p:cNvSpPr>
          <p:nvPr>
            <p:ph type="subTitle" idx="4294967295"/>
          </p:nvPr>
        </p:nvSpPr>
        <p:spPr>
          <a:xfrm>
            <a:off x="7240772" y="2339162"/>
            <a:ext cx="2626242" cy="322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3600" b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ГІДНОСТІ ТА СВОБОДИ</a:t>
            </a:r>
            <a:endParaRPr sz="3600" b="1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601" name="Picture 1" descr="C:\Users\admin\Downloads\20240219_172941.jpg"/>
          <p:cNvPicPr>
            <a:picLocks noChangeAspect="1" noChangeArrowheads="1"/>
          </p:cNvPicPr>
          <p:nvPr/>
        </p:nvPicPr>
        <p:blipFill>
          <a:blip r:embed="rId3"/>
          <a:srcRect t="21782" b="11595"/>
          <a:stretch>
            <a:fillRect/>
          </a:stretch>
        </p:blipFill>
        <p:spPr bwMode="auto">
          <a:xfrm>
            <a:off x="571077" y="1201480"/>
            <a:ext cx="6547337" cy="5816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subTitle" idx="1"/>
          </p:nvPr>
        </p:nvSpPr>
        <p:spPr>
          <a:xfrm>
            <a:off x="525265" y="529138"/>
            <a:ext cx="90717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</a:t>
            </a:r>
            <a:r>
              <a:rPr lang="uk-UA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конкурсі ХЗДО </a:t>
            </a:r>
            <a:r>
              <a:rPr lang="uk-UA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№26 </a:t>
            </a:r>
            <a:r>
              <a:rPr lang="uk-UA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uk-UA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Кульбабка</a:t>
            </a:r>
            <a:r>
              <a:rPr lang="uk-UA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Осередок національно – патріотичного виховання </a:t>
            </a:r>
            <a:endParaRPr lang="uk-UA" sz="2800" b="1" i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28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uk-UA" sz="2800" b="1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Рік</a:t>
            </a:r>
            <a:r>
              <a:rPr lang="uk-UA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НЕЗЛАМНОСТІ”</a:t>
            </a:r>
            <a:endParaRPr sz="2800" b="1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770" name="Picture 2" descr="C:\Users\admin\Downloads\IMG-e6a8bc9e22ad79458934bc1ac866aa1e-V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049" y="1965473"/>
            <a:ext cx="6512468" cy="4884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04000" y="2950221"/>
            <a:ext cx="9071700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5778" name="Picture 2" descr="C:\Users\admin\Downloads\IMG-f72ecb2c453b617d1380334bb33a71b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89136">
            <a:off x="527400" y="584791"/>
            <a:ext cx="4246322" cy="5661762"/>
          </a:xfrm>
          <a:prstGeom prst="rect">
            <a:avLst/>
          </a:prstGeom>
          <a:noFill/>
        </p:spPr>
      </p:pic>
      <p:pic>
        <p:nvPicPr>
          <p:cNvPr id="75780" name="Picture 4" descr="C:\Users\admin\Downloads\IMG-e6a8bc9e22ad79458934bc1ac866aa1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19362">
            <a:off x="5635011" y="2209016"/>
            <a:ext cx="4375900" cy="328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25265" y="598186"/>
            <a:ext cx="9071700" cy="430887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Bookman Old Style" pitchFamily="18" charset="0"/>
              </a:rPr>
              <a:t>Моя гордість – випускники!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76802" name="Picture 2" descr="C:\Users\admin\Downloads\IMG-c3a260acf6af5bcf63eddf0e12df17eb-V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811" y="1297172"/>
            <a:ext cx="7424779" cy="494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1" y="1711842"/>
            <a:ext cx="3451312" cy="1940727"/>
          </a:xfrm>
        </p:spPr>
        <p:txBody>
          <a:bodyPr/>
          <a:lstStyle/>
          <a:p>
            <a:pPr algn="ctr"/>
            <a:r>
              <a:rPr lang="uk-UA" sz="3600" b="1" dirty="0" smtClean="0"/>
              <a:t>Робота з дітьми ВПО. </a:t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Художня школа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000" y="3919491"/>
            <a:ext cx="3610800" cy="553998"/>
          </a:xfrm>
        </p:spPr>
        <p:txBody>
          <a:bodyPr/>
          <a:lstStyle/>
          <a:p>
            <a:endParaRPr lang="uk-UA" dirty="0" smtClean="0"/>
          </a:p>
          <a:p>
            <a:endParaRPr lang="ru-RU" dirty="0"/>
          </a:p>
        </p:txBody>
      </p:sp>
      <p:pic>
        <p:nvPicPr>
          <p:cNvPr id="81922" name="Picture 2" descr="C:\Users\admin\Downloads\IMG-1f6c63941f58bef8b04a5ad8ae4f8fc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9349" y="212652"/>
            <a:ext cx="5083637" cy="6778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716927"/>
            <a:ext cx="9071700" cy="430887"/>
          </a:xfrm>
        </p:spPr>
        <p:txBody>
          <a:bodyPr/>
          <a:lstStyle/>
          <a:p>
            <a:pPr algn="ctr"/>
            <a:r>
              <a:rPr lang="uk-UA" sz="2800" b="1" dirty="0" smtClean="0">
                <a:latin typeface="Bookman Old Style" pitchFamily="18" charset="0"/>
              </a:rPr>
              <a:t>Споглядання природи “ВЕСНА ПРИЙШЛА!”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000" y="3919491"/>
            <a:ext cx="9071700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7826" name="Picture 2" descr="C:\Users\admin\Downloads\IMG-9f15dff7d3304bbc533ee4bd40f68095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456" y="1626022"/>
            <a:ext cx="6799339" cy="5099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893" y="1994519"/>
            <a:ext cx="3621467" cy="2585323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І генії колись були малими…</a:t>
            </a:r>
            <a:b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До дня народження Т.Шевченка</a:t>
            </a: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025" y="1818167"/>
            <a:ext cx="4238120" cy="3168503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4" name="Picture 2" descr="C:\Users\admin\Downloads\20240219_170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0224" y="0"/>
            <a:ext cx="5669755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5581" y="1373260"/>
            <a:ext cx="3291823" cy="30469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uk-UA" sz="4400" b="1" dirty="0" smtClean="0">
                <a:solidFill>
                  <a:srgbClr val="003300"/>
                </a:solidFill>
                <a:latin typeface="Bookman Old Style" pitchFamily="18" charset="0"/>
              </a:rPr>
              <a:t>ДЕНЬ ЗАХИСТУ ДІТЕЙ</a:t>
            </a:r>
            <a:endParaRPr lang="ru-RU" sz="4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000" y="3780992"/>
            <a:ext cx="9071700" cy="83099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6802" name="Picture 2" descr="C:\Users\admin\Downloads\IMG-3a6d4720bc17cad03af8622d9484df96-V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2842"/>
            <a:ext cx="5709388" cy="7612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/>
        </p:nvSpPr>
        <p:spPr>
          <a:xfrm>
            <a:off x="504000" y="301320"/>
            <a:ext cx="9071700" cy="12621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504000" y="1769040"/>
            <a:ext cx="9071700" cy="48549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title" idx="4294967295"/>
          </p:nvPr>
        </p:nvSpPr>
        <p:spPr>
          <a:xfrm>
            <a:off x="617220" y="517525"/>
            <a:ext cx="892683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3600" b="1" dirty="0">
                <a:solidFill>
                  <a:srgbClr val="660066"/>
                </a:solidFill>
                <a:latin typeface="Bookman Old Style" pitchFamily="18" charset="0"/>
                <a:ea typeface="Corsiva"/>
                <a:cs typeface="Corsiva"/>
                <a:sym typeface="Corsiva"/>
              </a:rPr>
              <a:t>Загальні відомості про педагога</a:t>
            </a:r>
            <a:endParaRPr sz="3600" b="1" dirty="0">
              <a:solidFill>
                <a:srgbClr val="660066"/>
              </a:solidFill>
              <a:latin typeface="Bookman Old Style" pitchFamily="18" charset="0"/>
              <a:ea typeface="Corsiva"/>
              <a:cs typeface="Corsiva"/>
              <a:sym typeface="Corsiva"/>
            </a:endParaRPr>
          </a:p>
        </p:txBody>
      </p:sp>
      <p:sp>
        <p:nvSpPr>
          <p:cNvPr id="132" name="Google Shape;132;p2"/>
          <p:cNvSpPr txBox="1">
            <a:spLocks noGrp="1"/>
          </p:cNvSpPr>
          <p:nvPr>
            <p:ph type="subTitle" idx="4294967295"/>
          </p:nvPr>
        </p:nvSpPr>
        <p:spPr>
          <a:xfrm>
            <a:off x="359800" y="1563475"/>
            <a:ext cx="9475500" cy="5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Дата народження – 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27.02.1971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Освітній рівень –</a:t>
            </a:r>
            <a:r>
              <a:rPr lang="uk-UA" sz="28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фаховий молодший бакалавр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Навчальний заклад, який закінчила – 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ХПУ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Спеціальність – </a:t>
            </a:r>
            <a:r>
              <a:rPr lang="uk-UA" sz="28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Дошкільна освіта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Кваліфікація – </a:t>
            </a:r>
            <a:r>
              <a:rPr lang="uk-UA" sz="28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Вихователь дітей дошкільного віку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Рік попередньої атестації, її результати – 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</a:t>
            </a:r>
            <a:r>
              <a:rPr lang="uk-UA" sz="28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., відповідає займаній посаді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раніше встановленому 11 тарифному розряду</a:t>
            </a:r>
            <a:endParaRPr sz="2800" b="1" i="1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Стаж педагогічної роботи –</a:t>
            </a:r>
            <a:r>
              <a:rPr lang="uk-UA" sz="2800" b="1" i="0" u="none" strike="noStrike" cap="none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800" b="1" i="0" u="none" strike="noStrike" cap="none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 рік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Стаж роботи на посаді – </a:t>
            </a:r>
            <a:r>
              <a:rPr lang="uk-UA" sz="2800" b="1" i="1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31 рік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/>
            <a:r>
              <a:rPr lang="uk-UA" sz="2800" b="1" i="0" u="none" strike="noStrike" cap="none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Електронна адреса –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mikolyuk.s.m@gmail.com</a:t>
            </a:r>
            <a:endParaRPr sz="2800" b="1" i="1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2204882"/>
            <a:ext cx="3249293" cy="1969770"/>
          </a:xfrm>
        </p:spPr>
        <p:txBody>
          <a:bodyPr/>
          <a:lstStyle/>
          <a:p>
            <a:pPr algn="ctr"/>
            <a:r>
              <a:rPr lang="uk-UA" sz="3200" b="1" dirty="0" err="1" smtClean="0">
                <a:latin typeface="Bookman Old Style" pitchFamily="18" charset="0"/>
              </a:rPr>
              <a:t>Екопроєкт</a:t>
            </a:r>
            <a:r>
              <a:rPr lang="uk-UA" sz="3200" b="1" dirty="0" smtClean="0">
                <a:latin typeface="Bookman Old Style" pitchFamily="18" charset="0"/>
              </a:rPr>
              <a:t/>
            </a:r>
            <a:br>
              <a:rPr lang="uk-UA" sz="3200" b="1" dirty="0" smtClean="0">
                <a:latin typeface="Bookman Old Style" pitchFamily="18" charset="0"/>
              </a:rPr>
            </a:br>
            <a:r>
              <a:rPr lang="uk-UA" sz="3200" b="1" dirty="0" smtClean="0">
                <a:latin typeface="Bookman Old Style" pitchFamily="18" charset="0"/>
              </a:rPr>
              <a:t/>
            </a:r>
            <a:br>
              <a:rPr lang="uk-UA" sz="3200" b="1" dirty="0" smtClean="0">
                <a:latin typeface="Bookman Old Style" pitchFamily="18" charset="0"/>
              </a:rPr>
            </a:br>
            <a:r>
              <a:rPr lang="uk-UA" sz="3200" b="1" dirty="0" smtClean="0">
                <a:latin typeface="Bookman Old Style" pitchFamily="18" charset="0"/>
              </a:rPr>
              <a:t>“ГОРОД НА ПІДВІКОННІ”</a:t>
            </a:r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C:\Users\admin\Downloads\20240219_172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9273" y="0"/>
            <a:ext cx="5801352" cy="7735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3970" name="Picture 2" descr="C:\Users\admin\Downloads\20240219_170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0974" y="1541722"/>
            <a:ext cx="4203837" cy="5605116"/>
          </a:xfrm>
          <a:prstGeom prst="rect">
            <a:avLst/>
          </a:prstGeom>
          <a:noFill/>
        </p:spPr>
      </p:pic>
      <p:pic>
        <p:nvPicPr>
          <p:cNvPr id="83971" name="Picture 3" descr="C:\Users\admin\Downloads\IMG202402141538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87" y="531628"/>
            <a:ext cx="4218981" cy="5625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>
            <a:spLocks noGrp="1"/>
          </p:cNvSpPr>
          <p:nvPr>
            <p:ph type="title" idx="4294967295"/>
          </p:nvPr>
        </p:nvSpPr>
        <p:spPr>
          <a:xfrm>
            <a:off x="0" y="517525"/>
            <a:ext cx="95769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4400" b="1" i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СПІВПРАЦЯ З </a:t>
            </a: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БАТЬКАМИ</a:t>
            </a:r>
            <a:b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День БАТЬКА</a:t>
            </a:r>
            <a:endParaRPr sz="4400" b="1" i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8194" name="Picture 2" descr="C:\Users\admin\Downloads\IMG-0951b712471fffbfbc60a0f0b1c51149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57876">
            <a:off x="648733" y="1615389"/>
            <a:ext cx="3951323" cy="5268431"/>
          </a:xfrm>
          <a:prstGeom prst="rect">
            <a:avLst/>
          </a:prstGeom>
          <a:noFill/>
        </p:spPr>
      </p:pic>
      <p:pic>
        <p:nvPicPr>
          <p:cNvPr id="10241" name="Picture 1" descr="C:\Users\admin\Downloads\20240219_1706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876603" y="-26384477"/>
            <a:ext cx="13500000" cy="18000000"/>
          </a:xfrm>
          <a:prstGeom prst="rect">
            <a:avLst/>
          </a:prstGeom>
          <a:noFill/>
        </p:spPr>
      </p:pic>
      <p:pic>
        <p:nvPicPr>
          <p:cNvPr id="10242" name="Picture 2" descr="C:\Users\admin\Downloads\20240219_1706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78875">
            <a:off x="5299072" y="1752599"/>
            <a:ext cx="4004241" cy="5338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\Downloads\IMG-2926a2c50764d7123a3cc4ee563071a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5753" y="854401"/>
            <a:ext cx="7325354" cy="5494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>
            <a:spLocks noGrp="1"/>
          </p:cNvSpPr>
          <p:nvPr>
            <p:ph type="title" idx="4294967295"/>
          </p:nvPr>
        </p:nvSpPr>
        <p:spPr>
          <a:xfrm>
            <a:off x="6560288" y="1073888"/>
            <a:ext cx="3115340" cy="430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4400" b="1" i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ОСВІТНЄ </a:t>
            </a: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СЕРЕДО-ВИЩЕ </a:t>
            </a:r>
            <a:b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uk-UA" sz="44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ГРУПИ</a:t>
            </a:r>
            <a:endParaRPr sz="4400" b="1" i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6146" name="Picture 2" descr="C:\Users\admin\Downloads\IMG-ad46788801476f54240dc84784ea97b7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345" y="180752"/>
            <a:ext cx="5363093" cy="7150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IMG-952bb121c19f4ddffd975464f986bf6c-V.jpg"/>
          <p:cNvPicPr>
            <a:picLocks noChangeAspect="1" noChangeArrowheads="1"/>
          </p:cNvPicPr>
          <p:nvPr/>
        </p:nvPicPr>
        <p:blipFill>
          <a:blip r:embed="rId3"/>
          <a:srcRect t="25633"/>
          <a:stretch>
            <a:fillRect/>
          </a:stretch>
        </p:blipFill>
        <p:spPr bwMode="auto">
          <a:xfrm>
            <a:off x="3407239" y="648587"/>
            <a:ext cx="6331888" cy="62784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8074" y="1818167"/>
            <a:ext cx="28707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 err="1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Роздя-гальна</a:t>
            </a:r>
            <a:r>
              <a:rPr lang="uk-UA" sz="48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  кімната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C:\Users\admin\Downloads\IMG-52d1a275d09b0dffac2e23f2ec13e5d2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131" y="0"/>
            <a:ext cx="8635158" cy="8376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admin\Downloads\20240219_172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188" y="74613"/>
            <a:ext cx="10287001" cy="741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613" y="783773"/>
            <a:ext cx="8844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ДЯКУЮ  ЗА  УВАГУ!</a:t>
            </a:r>
            <a:endParaRPr lang="ru-RU" sz="7200" dirty="0"/>
          </a:p>
        </p:txBody>
      </p:sp>
      <p:pic>
        <p:nvPicPr>
          <p:cNvPr id="3" name="Рисунок 2" descr="butterfly-animation-3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205" y="2195904"/>
            <a:ext cx="5703400" cy="4236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 txBox="1">
            <a:spLocks noGrp="1"/>
          </p:cNvSpPr>
          <p:nvPr>
            <p:ph type="title" idx="4294967295"/>
          </p:nvPr>
        </p:nvSpPr>
        <p:spPr>
          <a:xfrm>
            <a:off x="680484" y="471488"/>
            <a:ext cx="2998381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3600" b="1" i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Педагогічне </a:t>
            </a:r>
            <a:r>
              <a:rPr lang="uk-UA" sz="3600" b="1" i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кредо:</a:t>
            </a:r>
            <a:endParaRPr sz="3600" b="1" i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38" name="Google Shape;138;p3"/>
          <p:cNvSpPr txBox="1">
            <a:spLocks noGrp="1"/>
          </p:cNvSpPr>
          <p:nvPr>
            <p:ph type="subTitle" idx="4294967295"/>
          </p:nvPr>
        </p:nvSpPr>
        <p:spPr>
          <a:xfrm>
            <a:off x="425302" y="2082074"/>
            <a:ext cx="3476847" cy="40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3200" b="1" u="none" strike="noStrike" cap="none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“Справжній</a:t>
            </a:r>
            <a:r>
              <a:rPr lang="uk-UA" sz="3200" b="1" u="none" strike="noStrike" cap="none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педагог повинен любити те, чому навчає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3200" b="1" u="none" strike="noStrike" cap="none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і любити тих, кого навчає!”</a:t>
            </a:r>
            <a:endParaRPr sz="2000" b="1" u="none" strike="noStrike" cap="none" dirty="0">
              <a:solidFill>
                <a:srgbClr val="FF0000"/>
              </a:solidFill>
              <a:latin typeface="Bookman Old Style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036" name="Picture 4" descr="C:\Users\admin\Downloads\IMG-9fad80f29c0c153e9233b57864d95fc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868" y="0"/>
            <a:ext cx="5669757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898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5400" b="1" i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Підвищення кваліфікації</a:t>
            </a:r>
            <a:endParaRPr sz="5400" b="1" i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47" name="Google Shape;147;p4"/>
          <p:cNvSpPr txBox="1">
            <a:spLocks noGrp="1"/>
          </p:cNvSpPr>
          <p:nvPr>
            <p:ph type="body" idx="4294967295"/>
          </p:nvPr>
        </p:nvSpPr>
        <p:spPr>
          <a:xfrm>
            <a:off x="829340" y="5273748"/>
            <a:ext cx="9251398" cy="134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uk-UA" sz="2800" b="1" dirty="0" smtClean="0">
                <a:solidFill>
                  <a:srgbClr val="0033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923"/>
              <a:buNone/>
            </a:pPr>
            <a:r>
              <a:rPr lang="uk-UA" sz="2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Всього – </a:t>
            </a:r>
            <a:r>
              <a:rPr lang="en-US" sz="26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6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122 години </a:t>
            </a:r>
            <a:r>
              <a:rPr lang="uk-UA" sz="2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підвищення кваліфікації</a:t>
            </a:r>
            <a:endParaRPr sz="26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61" name="Picture 1" descr="C:\Users\admin\Desktop\IMG-65de59aee85b7138f6373e1c9739895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213" y="1562986"/>
            <a:ext cx="7132631" cy="4019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4" descr="FB_IMG_1612993072641"/>
          <p:cNvPicPr>
            <a:picLocks/>
          </p:cNvPicPr>
          <p:nvPr/>
        </p:nvPicPr>
        <p:blipFill>
          <a:blip r:embed="rId3"/>
          <a:srcRect l="5700" t="47692" r="8190" b="12883"/>
          <a:stretch>
            <a:fillRect/>
          </a:stretch>
        </p:blipFill>
        <p:spPr bwMode="auto">
          <a:xfrm>
            <a:off x="2369661" y="2640459"/>
            <a:ext cx="6470140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Google Shape;161;p6"/>
          <p:cNvSpPr txBox="1">
            <a:spLocks noGrp="1"/>
          </p:cNvSpPr>
          <p:nvPr>
            <p:ph type="title" idx="4294967295"/>
          </p:nvPr>
        </p:nvSpPr>
        <p:spPr>
          <a:xfrm>
            <a:off x="431800" y="317500"/>
            <a:ext cx="96489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2400" b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Напрацювання методичної, організаційно – педагогічної роботи. </a:t>
            </a:r>
            <a:r>
              <a:rPr lang="uk-UA" sz="2400" b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Тема, </a:t>
            </a:r>
            <a:r>
              <a:rPr lang="uk-UA" sz="2400" b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над </a:t>
            </a:r>
            <a:r>
              <a:rPr lang="uk-UA" sz="2400" b="1" dirty="0" smtClean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якою </a:t>
            </a:r>
            <a:r>
              <a:rPr lang="uk-UA" sz="2400" b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працюю:</a:t>
            </a:r>
            <a:endParaRPr sz="2400" b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0102" y="1382232"/>
            <a:ext cx="8808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«Роль</a:t>
            </a:r>
            <a:r>
              <a:rPr lang="uk-UA" sz="3600" b="1" i="1" dirty="0" smtClean="0"/>
              <a:t> казки в житті дітей дошкільного </a:t>
            </a:r>
            <a:r>
              <a:rPr lang="uk-UA" sz="3600" b="1" i="1" dirty="0" err="1" smtClean="0"/>
              <a:t>віку”</a:t>
            </a:r>
            <a:endParaRPr lang="ru-RU" sz="3600" i="1" dirty="0"/>
          </a:p>
        </p:txBody>
      </p:sp>
      <p:pic>
        <p:nvPicPr>
          <p:cNvPr id="10" name="Picture 4" descr="http://www.wsturbo.net/uploads/posts/2015-01/1420825043_kazkoterapya-yak-zasb-rozvitky-doshklnyat_01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 rot="20831466">
            <a:off x="927082" y="4496550"/>
            <a:ext cx="1486791" cy="2086005"/>
          </a:xfrm>
          <a:prstGeom prst="rect">
            <a:avLst/>
          </a:prstGeom>
          <a:noFill/>
        </p:spPr>
      </p:pic>
      <p:pic>
        <p:nvPicPr>
          <p:cNvPr id="11" name="Рисунок 10" descr="C:\Users\user\Desktop\img026_5_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97246">
            <a:off x="4051655" y="5059738"/>
            <a:ext cx="1580027" cy="191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butterfly-animation-3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005" y="2378520"/>
            <a:ext cx="7947951" cy="48409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04000" y="2950221"/>
            <a:ext cx="9071700" cy="55399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Picture 2" descr="C:\Users\admin\Downloads\IMG-f72ecb2c453b617d1380334bb33a71b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89136">
            <a:off x="527400" y="584791"/>
            <a:ext cx="4246322" cy="5661762"/>
          </a:xfrm>
          <a:prstGeom prst="rect">
            <a:avLst/>
          </a:prstGeom>
          <a:noFill/>
        </p:spPr>
      </p:pic>
      <p:pic>
        <p:nvPicPr>
          <p:cNvPr id="78850" name="Picture 2" descr="C:\Users\admin\Downloads\IMG-46883df0734bfebd8ebfdd865dde39a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3444" y="712381"/>
            <a:ext cx="4190501" cy="5587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10080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3600" b="1" dirty="0">
                <a:solidFill>
                  <a:srgbClr val="660066"/>
                </a:solidFill>
                <a:latin typeface="Corsiva"/>
                <a:ea typeface="Corsiva"/>
                <a:cs typeface="Corsiva"/>
                <a:sym typeface="Corsiva"/>
              </a:rPr>
              <a:t>Участь у методичних, організаційно – педагогічних формах роботи</a:t>
            </a:r>
            <a:endParaRPr sz="3600" b="1" dirty="0">
              <a:solidFill>
                <a:srgbClr val="6600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69" name="Google Shape;169;p7"/>
          <p:cNvSpPr txBox="1">
            <a:spLocks noGrp="1"/>
          </p:cNvSpPr>
          <p:nvPr>
            <p:ph type="subTitle" idx="4294967295"/>
          </p:nvPr>
        </p:nvSpPr>
        <p:spPr>
          <a:xfrm>
            <a:off x="215776" y="1691605"/>
            <a:ext cx="3984084" cy="445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uk-UA" sz="3200" b="1" i="0" u="none" strike="noStrike" cap="none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uk-UA" sz="32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C:\Users\admin\Downloads\IMG-554417714bac25f5189dddd05e5758a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0196" y="1750914"/>
            <a:ext cx="4236277" cy="56625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6969" y="2072200"/>
            <a:ext cx="5038725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Участь у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педагогічній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раді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endParaRPr lang="ru-RU" sz="3600" b="1" dirty="0" smtClean="0">
              <a:solidFill>
                <a:srgbClr val="FF0000"/>
              </a:solidFill>
              <a:latin typeface="Bookman Old Style" pitchFamily="18" charset="0"/>
              <a:ea typeface="Times New Roman"/>
              <a:cs typeface="Times New Roman"/>
              <a:sym typeface="Times New Roman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Безпека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життєдіяльності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в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умовах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воєнного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стану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admin\Downloads\IMG-32d750ed8ab418f2ae96184656d7602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2383"/>
            <a:ext cx="10169450" cy="5720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subTitle" idx="4294967295"/>
          </p:nvPr>
        </p:nvSpPr>
        <p:spPr>
          <a:xfrm>
            <a:off x="504013" y="185397"/>
            <a:ext cx="9072600" cy="48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uk-UA" sz="2400" b="1" i="0" u="none" strike="noStrike" cap="none" dirty="0" smtClean="0">
              <a:solidFill>
                <a:srgbClr val="FF0000"/>
              </a:solidFill>
              <a:latin typeface="Bookman Old Style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3200" b="1" i="0" u="none" strike="noStrike" cap="none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Участь у педагогічній раді.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3200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Вправа </a:t>
            </a:r>
            <a:r>
              <a:rPr lang="uk-UA" sz="3200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“Яблуко”</a:t>
            </a:r>
            <a:r>
              <a:rPr lang="uk-UA" sz="3200" b="1" i="0" u="none" strike="noStrike" cap="none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  <a:sym typeface="Times New Roman"/>
              </a:rPr>
              <a:t>  </a:t>
            </a:r>
            <a:endParaRPr sz="3200" b="1" i="1" u="none" strike="noStrike" cap="none" dirty="0">
              <a:solidFill>
                <a:schemeClr val="dk1"/>
              </a:solidFill>
              <a:latin typeface="Bookman Old Style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1" i="1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674" name="Picture 2" descr="C:\Users\admin\Downloads\20240207_1409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887" y="1567542"/>
            <a:ext cx="8920643" cy="5017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248</Words>
  <Application>Microsoft Office PowerPoint</Application>
  <PresentationFormat>Произвольный</PresentationFormat>
  <Paragraphs>57</Paragraphs>
  <Slides>28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Bookman Old Style</vt:lpstr>
      <vt:lpstr>Times New Roman</vt:lpstr>
      <vt:lpstr>Corsiva</vt:lpstr>
      <vt:lpstr>Calibri</vt:lpstr>
      <vt:lpstr>Office Theme</vt:lpstr>
      <vt:lpstr>Office Theme</vt:lpstr>
      <vt:lpstr>Слайд 1</vt:lpstr>
      <vt:lpstr>Загальні відомості про педагога</vt:lpstr>
      <vt:lpstr>Педагогічне кредо:</vt:lpstr>
      <vt:lpstr>Підвищення кваліфікації</vt:lpstr>
      <vt:lpstr>Напрацювання методичної, організаційно – педагогічної роботи. Тема, над якою працюю:</vt:lpstr>
      <vt:lpstr>Слайд 6</vt:lpstr>
      <vt:lpstr>Участь у методичних, організаційно – педагогічних формах роботи</vt:lpstr>
      <vt:lpstr>Слайд 8</vt:lpstr>
      <vt:lpstr>Слайд 9</vt:lpstr>
      <vt:lpstr>  Тренінг:  “Протидія поширенню булінгу серед учасників  освітнього процесу”  Вправа «Дружба»  </vt:lpstr>
      <vt:lpstr>Слайд 11</vt:lpstr>
      <vt:lpstr>Освітня діяльність із здобувачами освіти</vt:lpstr>
      <vt:lpstr>Слайд 13</vt:lpstr>
      <vt:lpstr>Слайд 14</vt:lpstr>
      <vt:lpstr>Слайд 15</vt:lpstr>
      <vt:lpstr>Робота з дітьми ВПО.   Художня школа</vt:lpstr>
      <vt:lpstr>Споглядання природи “ВЕСНА ПРИЙШЛА!”</vt:lpstr>
      <vt:lpstr>І генії колись були малими…  До дня народження Т.Шевченка</vt:lpstr>
      <vt:lpstr>ДЕНЬ ЗАХИСТУ ДІТЕЙ</vt:lpstr>
      <vt:lpstr>Екопроєкт  “ГОРОД НА ПІДВІКОННІ”</vt:lpstr>
      <vt:lpstr>Слайд 21</vt:lpstr>
      <vt:lpstr>СПІВПРАЦЯ З БАТЬКАМИ День БАТЬКА</vt:lpstr>
      <vt:lpstr>Слайд 23</vt:lpstr>
      <vt:lpstr>ОСВІТНЄ   СЕРЕДО-ВИЩЕ   ГРУПИ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11</cp:revision>
  <dcterms:modified xsi:type="dcterms:W3CDTF">2024-02-20T14:27:46Z</dcterms:modified>
</cp:coreProperties>
</file>