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7" r:id="rId5"/>
    <p:sldId id="272" r:id="rId6"/>
    <p:sldId id="273" r:id="rId7"/>
    <p:sldId id="259" r:id="rId8"/>
    <p:sldId id="277" r:id="rId9"/>
    <p:sldId id="260" r:id="rId10"/>
    <p:sldId id="268" r:id="rId11"/>
    <p:sldId id="262" r:id="rId12"/>
    <p:sldId id="263" r:id="rId13"/>
    <p:sldId id="274" r:id="rId14"/>
    <p:sldId id="264" r:id="rId15"/>
    <p:sldId id="266" r:id="rId16"/>
    <p:sldId id="269" r:id="rId17"/>
    <p:sldId id="270" r:id="rId18"/>
    <p:sldId id="271" r:id="rId19"/>
    <p:sldId id="276" r:id="rId20"/>
    <p:sldId id="275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7" d="100"/>
          <a:sy n="67" d="100"/>
        </p:scale>
        <p:origin x="-2904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0" y="67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23.02.2024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119" y="0"/>
            <a:ext cx="3492387" cy="1584176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Педагогічне</a:t>
            </a:r>
            <a:b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err="1" smtClean="0">
                <a:latin typeface="Times New Roman" pitchFamily="18" charset="0"/>
                <a:cs typeface="Times New Roman" pitchFamily="18" charset="0"/>
              </a:rPr>
              <a:t>портфоліо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03507" y="476672"/>
            <a:ext cx="4968552" cy="4536504"/>
          </a:xfrm>
        </p:spPr>
        <p:txBody>
          <a:bodyPr>
            <a:noAutofit/>
          </a:bodyPr>
          <a:lstStyle/>
          <a:p>
            <a:pPr algn="ctr"/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Хмельницький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заклад дошкільної  освіти                    №26 «Кульбабка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6600" i="1" dirty="0" err="1" smtClean="0">
                <a:latin typeface="Times New Roman" pitchFamily="18" charset="0"/>
                <a:cs typeface="Times New Roman" pitchFamily="18" charset="0"/>
              </a:rPr>
              <a:t>Квасюк</a:t>
            </a:r>
            <a:r>
              <a:rPr lang="uk-UA" sz="6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600" i="1" dirty="0" smtClean="0">
                <a:latin typeface="Times New Roman" pitchFamily="18" charset="0"/>
                <a:cs typeface="Times New Roman" pitchFamily="18" charset="0"/>
              </a:rPr>
              <a:t>Олена </a:t>
            </a:r>
            <a:r>
              <a:rPr lang="uk-UA" sz="6600" i="1" dirty="0" smtClean="0">
                <a:latin typeface="Times New Roman" pitchFamily="18" charset="0"/>
                <a:cs typeface="Times New Roman" pitchFamily="18" charset="0"/>
              </a:rPr>
              <a:t>Анатоліївна</a:t>
            </a:r>
            <a:r>
              <a:rPr lang="uk-UA" sz="6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вихователь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photo\жжж\MAKEUP_2020052616200950_sa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1" y="1804180"/>
            <a:ext cx="3335965" cy="47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706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805264"/>
            <a:ext cx="9144000" cy="914400"/>
          </a:xfrm>
        </p:spPr>
        <p:txBody>
          <a:bodyPr/>
          <a:lstStyle/>
          <a:p>
            <a:r>
              <a:rPr lang="uk-UA" sz="2800" b="1" i="1" dirty="0" smtClean="0"/>
              <a:t>Відкрита форма роботи для вихователів та членів атестаційної комісії сюжетно-рольова гра «Театр»</a:t>
            </a:r>
            <a:endParaRPr lang="ru-RU" sz="2800" b="1" i="1" dirty="0"/>
          </a:p>
        </p:txBody>
      </p:sp>
      <p:pic>
        <p:nvPicPr>
          <p:cNvPr id="1026" name="Picture 2" descr="C:\Users\User\Desktop\фото з дітьми\зображення_viber_2023-02-19_13-17-47-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130" y="182784"/>
            <a:ext cx="2700379" cy="202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з дітьми\зображення_viber_2023-02-19_13-17-46-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8230" y="168326"/>
            <a:ext cx="2606147" cy="19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з дітьми\зображення_viber_2023-02-19_13-17-47-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764" y="2209406"/>
            <a:ext cx="2507886" cy="188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з дітьми\зображення_viber_2023-02-19_13-17-47-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686" y="160624"/>
            <a:ext cx="2580777" cy="19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 з дітьми\зображення_viber_2023-02-19_13-17-46-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0194" y="4226253"/>
            <a:ext cx="2544362" cy="16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фото з дітьми\зображення_viber_2023-02-19_13-17-47-5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327" y="2297079"/>
            <a:ext cx="2591543" cy="179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фото з дітьми\зображення_viber_2023-02-19_13-17-47-6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686" y="2258030"/>
            <a:ext cx="2534870" cy="19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фото з дітьми\зображення_viber_2023-02-19_13-17-47-4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764" y="4211977"/>
            <a:ext cx="2507886" cy="16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фото з дітьми\зображення_viber_2023-02-19_13-17-46-77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561" y="4237264"/>
            <a:ext cx="2365468" cy="16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186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0497" y="3153964"/>
            <a:ext cx="6347631" cy="83661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Організація режимних процесів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705558" cy="504056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Чисті руки – запорука здоров*я!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фото з дітьми\20221130_122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1741626" cy="23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з дітьми\20221130_122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8796" y="980728"/>
            <a:ext cx="1741626" cy="23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з дітьми\20221130_122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1713446" cy="22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 з дітьми\20221130_1228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92" y="772270"/>
            <a:ext cx="1707772" cy="227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 з дітьми\20221201_115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4039"/>
            <a:ext cx="1953034" cy="260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фото з дітьми\20221201_1159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885" y="4077072"/>
            <a:ext cx="1949243" cy="25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фото з дітьми\20221201_1159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387" y="4064039"/>
            <a:ext cx="2023851" cy="25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-7070" y="4581128"/>
            <a:ext cx="2215134" cy="1584175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Смачний та корисний обід в групі №14!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2894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298218"/>
            <a:ext cx="7704856" cy="1875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Ефективним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всебічного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гармонійного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залучення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дошкільників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художньо-продуктивної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включає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образотворчу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музичну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театралізовану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художньо-мовленнєву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184" y="26064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Заняття з художньо-продуктивної діяльності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ото з дітьми\0-02-05-46d1ea1fbb97a9c29d8027604b246dc54eaf7a937343bca53e122e4e4bde0ba6_9b6e3b5cb4183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23132"/>
            <a:ext cx="2917856" cy="38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 з дітьми\0-02-05-34156ff2440f9aea59d79509fcff144d89eef0d725d67861637f94d97a63123f_8dff68461bda985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1775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3132"/>
            <a:ext cx="2917754" cy="389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41" t="557" r="3041" b="39409"/>
          <a:stretch/>
        </p:blipFill>
        <p:spPr bwMode="auto">
          <a:xfrm>
            <a:off x="6300192" y="2861970"/>
            <a:ext cx="2592288" cy="207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577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412776"/>
            <a:ext cx="3935760" cy="185739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611" y="670859"/>
            <a:ext cx="7543800" cy="914400"/>
          </a:xfrm>
        </p:spPr>
        <p:txBody>
          <a:bodyPr/>
          <a:lstStyle/>
          <a:p>
            <a:r>
              <a:rPr lang="ru-RU" sz="2400" b="1" i="1" dirty="0"/>
              <a:t>ТОВ «</a:t>
            </a:r>
            <a:r>
              <a:rPr lang="ru-RU" sz="2400" b="1" i="1" dirty="0" err="1"/>
              <a:t>Української</a:t>
            </a:r>
            <a:r>
              <a:rPr lang="ru-RU" sz="2400" b="1" i="1" dirty="0"/>
              <a:t> </a:t>
            </a:r>
            <a:r>
              <a:rPr lang="ru-RU" sz="2400" b="1" i="1" dirty="0" err="1"/>
              <a:t>академії</a:t>
            </a:r>
            <a:r>
              <a:rPr lang="ru-RU" sz="2400" b="1" i="1" dirty="0"/>
              <a:t> </a:t>
            </a:r>
            <a:r>
              <a:rPr lang="ru-RU" sz="2400" b="1" i="1" dirty="0" err="1"/>
              <a:t>дитинства</a:t>
            </a:r>
            <a:r>
              <a:rPr lang="ru-RU" sz="2400" b="1" i="1" dirty="0"/>
              <a:t>»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i="1" dirty="0" err="1"/>
              <a:t>Апробація</a:t>
            </a:r>
            <a:r>
              <a:rPr lang="ru-RU" sz="2000" i="1" dirty="0"/>
              <a:t> </a:t>
            </a:r>
            <a:r>
              <a:rPr lang="ru-RU" sz="2000" i="1" dirty="0" err="1"/>
              <a:t>педагогічного</a:t>
            </a:r>
            <a:r>
              <a:rPr lang="ru-RU" sz="2000" i="1" dirty="0"/>
              <a:t> </a:t>
            </a:r>
            <a:r>
              <a:rPr lang="ru-RU" sz="2000" i="1" dirty="0" err="1"/>
              <a:t>інструментарію</a:t>
            </a:r>
            <a:r>
              <a:rPr lang="ru-RU" sz="2000" i="1" dirty="0"/>
              <a:t> </a:t>
            </a:r>
            <a:r>
              <a:rPr lang="ru-RU" sz="2000" i="1" dirty="0" err="1"/>
              <a:t>динаміки</a:t>
            </a:r>
            <a:r>
              <a:rPr lang="ru-RU" sz="2000" i="1" dirty="0"/>
              <a:t> </a:t>
            </a:r>
            <a:r>
              <a:rPr lang="ru-RU" sz="2000" i="1" dirty="0" err="1"/>
              <a:t>розвитку</a:t>
            </a:r>
            <a:r>
              <a:rPr lang="ru-RU" sz="2000" i="1" dirty="0"/>
              <a:t> </a:t>
            </a:r>
            <a:r>
              <a:rPr lang="ru-RU" sz="2000" i="1" dirty="0" err="1"/>
              <a:t>дитини</a:t>
            </a:r>
            <a:r>
              <a:rPr lang="ru-RU" sz="2000" i="1" dirty="0"/>
              <a:t> старшого </a:t>
            </a:r>
            <a:r>
              <a:rPr lang="ru-RU" sz="2000" i="1" dirty="0" err="1"/>
              <a:t>дошкільного</a:t>
            </a:r>
            <a:r>
              <a:rPr lang="ru-RU" sz="2000" i="1" dirty="0"/>
              <a:t> </a:t>
            </a:r>
            <a:r>
              <a:rPr lang="ru-RU" sz="2000" i="1" dirty="0" err="1"/>
              <a:t>віку</a:t>
            </a:r>
            <a:r>
              <a:rPr lang="ru-RU" sz="2000" i="1" dirty="0"/>
              <a:t> (6-7 </a:t>
            </a:r>
            <a:r>
              <a:rPr lang="ru-RU" sz="2000" i="1" dirty="0" err="1"/>
              <a:t>рік</a:t>
            </a:r>
            <a:r>
              <a:rPr lang="ru-RU" sz="2000" i="1" dirty="0"/>
              <a:t> </a:t>
            </a:r>
            <a:r>
              <a:rPr lang="ru-RU" sz="2000" i="1" dirty="0" err="1"/>
              <a:t>життя</a:t>
            </a:r>
            <a:r>
              <a:rPr lang="ru-RU" sz="2000" i="1" dirty="0"/>
              <a:t>) «Вектор»</a:t>
            </a:r>
            <a:r>
              <a:rPr lang="ru-RU" sz="2800" i="1" dirty="0"/>
              <a:t/>
            </a:r>
            <a:br>
              <a:rPr lang="ru-RU" sz="2800" i="1" dirty="0"/>
            </a:br>
            <a:endParaRPr lang="ru-RU" sz="2800" i="1" dirty="0"/>
          </a:p>
        </p:txBody>
      </p:sp>
      <p:pic>
        <p:nvPicPr>
          <p:cNvPr id="4098" name="Picture 2" descr="C:\Users\User\Desktop\все для атестації\зображення_viber_2024-02-08_14-04-00-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019" y="1376145"/>
            <a:ext cx="4106933" cy="23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се для атестації\зображення_viber_2024-02-08_14-04-02-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036" y="1376145"/>
            <a:ext cx="4106932" cy="23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все для атестації\зображення_viber_2024-02-08_14-04-02-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194" y="4277153"/>
            <a:ext cx="4235624" cy="23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все для атестації\зображення_viber_2024-02-08_14-04-02-9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036" y="4293096"/>
            <a:ext cx="4207281" cy="23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все для атестації\зображення_viber_2024-02-08_14-04-02-6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7605" y="2996952"/>
            <a:ext cx="3889744" cy="21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6489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фото з дітьми\0-02-05-476bcbcc8bd4362f9ae65860dae7d71c6f1df16ead4b7bbd5e12717f71fb59bd_2c94b18613e38e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400" y="4343903"/>
            <a:ext cx="3050529" cy="228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Козацькі розваги до свята Покрови у старшій  групі № 14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фото з дітьми\0-02-05-75205cd8438162af7e1953e13ec5c73dd5138eab701167ace80bb352ef578639_c3cd3817c65e6fe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220" y="980728"/>
            <a:ext cx="2349894" cy="31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з дітьми\0-02-05-98d712d67665af4863da9fbfb7394b4f587e29c94fac3424a252a6e42937c96c_a52f06b6706ed6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399" y="826424"/>
            <a:ext cx="3240360" cy="23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з дітьми\0-02-05-89353b8c3fed534f071108c226e2c116fe712c1b5f434a7565c0fff5796cd985_f675d45ea1946d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2608" y="2387436"/>
            <a:ext cx="3651147" cy="306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фото з дітьми\0-02-05-513635c088878dcd1146cfc6ad4b21e1a20ddadee3f006035428a303c0f4aea1_dfdf55a4ce2123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6178"/>
            <a:ext cx="2415966" cy="3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934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661247"/>
            <a:ext cx="8820472" cy="9887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Форми роботи з дітьми  в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повсягденному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житті по  безпеці життєдіяльності.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576" y="-99392"/>
            <a:ext cx="8075240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err="1">
                <a:latin typeface="+mn-lt"/>
                <a:cs typeface="Times New Roman" pitchFamily="18" charset="0"/>
              </a:rPr>
              <a:t>Безпека</a:t>
            </a:r>
            <a:r>
              <a:rPr lang="ru-RU" sz="2400" b="1" i="1" dirty="0">
                <a:latin typeface="+mn-lt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+mn-lt"/>
                <a:cs typeface="Times New Roman" pitchFamily="18" charset="0"/>
              </a:rPr>
              <a:t>життєдіяльності</a:t>
            </a:r>
            <a:r>
              <a:rPr lang="ru-RU" sz="2400" b="1" i="1" dirty="0">
                <a:latin typeface="+mn-lt"/>
                <a:cs typeface="Times New Roman" pitchFamily="18" charset="0"/>
              </a:rPr>
              <a:t> – </a:t>
            </a:r>
            <a:r>
              <a:rPr lang="ru-RU" sz="2400" b="1" i="1" dirty="0" err="1">
                <a:latin typeface="+mn-lt"/>
                <a:cs typeface="Times New Roman" pitchFamily="18" charset="0"/>
              </a:rPr>
              <a:t>важливий</a:t>
            </a:r>
            <a:r>
              <a:rPr lang="ru-RU" sz="2400" b="1" i="1" dirty="0">
                <a:latin typeface="+mn-lt"/>
                <a:cs typeface="Times New Roman" pitchFamily="18" charset="0"/>
              </a:rPr>
              <a:t> аспект</a:t>
            </a:r>
            <a:br>
              <a:rPr lang="ru-RU" sz="2400" b="1" i="1" dirty="0">
                <a:latin typeface="+mn-lt"/>
                <a:cs typeface="Times New Roman" pitchFamily="18" charset="0"/>
              </a:rPr>
            </a:br>
            <a:r>
              <a:rPr lang="ru-RU" sz="2400" b="1" i="1" dirty="0" err="1" smtClean="0">
                <a:latin typeface="+mn-lt"/>
                <a:cs typeface="Times New Roman" pitchFamily="18" charset="0"/>
              </a:rPr>
              <a:t>освітнього</a:t>
            </a:r>
            <a:r>
              <a:rPr lang="ru-RU" sz="2400" b="1" i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+mn-lt"/>
                <a:cs typeface="Times New Roman" pitchFamily="18" charset="0"/>
              </a:rPr>
              <a:t>процесу</a:t>
            </a:r>
            <a:r>
              <a:rPr lang="ru-RU" sz="2400" b="1" i="1" dirty="0">
                <a:latin typeface="+mn-lt"/>
                <a:cs typeface="Times New Roman" pitchFamily="18" charset="0"/>
              </a:rPr>
              <a:t> в ЗДО</a:t>
            </a:r>
          </a:p>
        </p:txBody>
      </p:sp>
      <p:pic>
        <p:nvPicPr>
          <p:cNvPr id="7170" name="Picture 2" descr="C:\Users\User\Desktop\фото з дітьми\0-02-05-c2f938a8ae49ceff5131d26fd8261d84831a6160c10f3e7572771ba3a2d6be3c_73d4f5db6deda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016224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 з дітьми\0-02-05-b6b3b6ec7887767ce4348234317d477e983e2b06d375c55094f44bdc3c00d032_446dd257cf9d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323" y="1141760"/>
            <a:ext cx="2003462" cy="26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 з дітьми\20221125_100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3231" y="3903871"/>
            <a:ext cx="1927645" cy="16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фото з дітьми\20221125_1005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6415" y="3877879"/>
            <a:ext cx="2090657" cy="16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фото з дітьми\0-02-05-074a05c75563d60d2201716c31de42c0ff6fcef4766047c02ebea8a4580d5dcf_20d27e33fc7fade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74" y="3903871"/>
            <a:ext cx="2148099" cy="16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фото з дітьми\0-02-05-55b54a1d175cebb5a3ce300f47d2f1ee728f36f2112a37fb87389814b5d1da7e_c423a254fe0a76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7506" y="1141760"/>
            <a:ext cx="2003462" cy="26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\Desktop\фото з дітьми\20221125_1005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506" y="3903871"/>
            <a:ext cx="2128709" cy="165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User\Desktop\фото з дітьми\20221115_1506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49896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User\Desktop\фото з дітьми\20201111_0924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0239" y="2494045"/>
            <a:ext cx="1373925" cy="103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15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5301208"/>
            <a:ext cx="9145016" cy="1553096"/>
          </a:xfrm>
        </p:spPr>
        <p:txBody>
          <a:bodyPr/>
          <a:lstStyle/>
          <a:p>
            <a:pPr marL="18288" indent="0">
              <a:buNone/>
            </a:pP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</a:t>
            </a:r>
            <a:r>
              <a:rPr lang="ru-RU" b="1" i="1" dirty="0" err="1" smtClean="0"/>
              <a:t>особливими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освітніми</a:t>
            </a:r>
            <a:r>
              <a:rPr lang="ru-RU" b="1" i="1" dirty="0" smtClean="0"/>
              <a:t> </a:t>
            </a:r>
            <a:r>
              <a:rPr lang="ru-RU" b="1" i="1" dirty="0"/>
              <a:t>потребами є</a:t>
            </a:r>
            <a:r>
              <a:rPr lang="ru-RU" b="1" i="1" dirty="0" smtClean="0"/>
              <a:t> </a:t>
            </a:r>
            <a:r>
              <a:rPr lang="ru-RU" b="1" i="1" dirty="0" err="1"/>
              <a:t>частиною</a:t>
            </a:r>
            <a:r>
              <a:rPr lang="ru-RU" b="1" i="1" dirty="0"/>
              <a:t> </a:t>
            </a:r>
            <a:r>
              <a:rPr lang="ru-RU" b="1" i="1" dirty="0" err="1"/>
              <a:t>нашого</a:t>
            </a:r>
            <a:r>
              <a:rPr lang="ru-RU" b="1" i="1" dirty="0"/>
              <a:t> </a:t>
            </a:r>
            <a:r>
              <a:rPr lang="ru-RU" b="1" i="1" dirty="0" err="1" smtClean="0"/>
              <a:t>життя</a:t>
            </a:r>
            <a:r>
              <a:rPr lang="ru-RU" b="1" i="1" dirty="0" smtClean="0"/>
              <a:t>. </a:t>
            </a:r>
            <a:r>
              <a:rPr lang="ru-RU" b="1" i="1" dirty="0"/>
              <a:t>До них </a:t>
            </a:r>
            <a:r>
              <a:rPr lang="ru-RU" b="1" i="1" dirty="0" err="1" smtClean="0"/>
              <a:t>необхідно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ставитись</a:t>
            </a:r>
            <a:r>
              <a:rPr lang="ru-RU" b="1" i="1" dirty="0" smtClean="0"/>
              <a:t>, </a:t>
            </a:r>
            <a:r>
              <a:rPr lang="ru-RU" b="1" i="1" dirty="0"/>
              <a:t>як до </a:t>
            </a:r>
            <a:r>
              <a:rPr lang="ru-RU" b="1" i="1" dirty="0" err="1"/>
              <a:t>рівних</a:t>
            </a:r>
            <a:r>
              <a:rPr lang="ru-RU" b="1" i="1" dirty="0"/>
              <a:t> і як таких,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заслуговують</a:t>
            </a:r>
            <a:r>
              <a:rPr lang="ru-RU" b="1" i="1" dirty="0"/>
              <a:t> на </a:t>
            </a:r>
            <a:r>
              <a:rPr lang="ru-RU" b="1" i="1" dirty="0" err="1"/>
              <a:t>повагу</a:t>
            </a:r>
            <a:r>
              <a:rPr lang="ru-RU" b="1" i="1" dirty="0"/>
              <a:t> і </a:t>
            </a:r>
            <a:r>
              <a:rPr lang="ru-RU" b="1" i="1" dirty="0" err="1"/>
              <a:t>сприйняття</a:t>
            </a:r>
            <a:r>
              <a:rPr lang="ru-RU" b="1" i="1" dirty="0"/>
              <a:t> </a:t>
            </a:r>
            <a:r>
              <a:rPr lang="ru-RU" b="1" i="1" dirty="0" err="1"/>
              <a:t>їх</a:t>
            </a:r>
            <a:r>
              <a:rPr lang="ru-RU" b="1" i="1" dirty="0"/>
              <a:t> такими, як вони є</a:t>
            </a:r>
            <a:r>
              <a:rPr lang="ru-RU" b="1" i="1" dirty="0" smtClean="0"/>
              <a:t>. </a:t>
            </a:r>
            <a:r>
              <a:rPr lang="ru-RU" b="1" i="1" dirty="0" err="1" smtClean="0"/>
              <a:t>Наші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діти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ООП </a:t>
            </a:r>
            <a:r>
              <a:rPr lang="ru-RU" b="1" i="1" dirty="0" smtClean="0"/>
              <a:t>стали </a:t>
            </a:r>
            <a:r>
              <a:rPr lang="ru-RU" b="1" i="1" dirty="0" err="1" smtClean="0"/>
              <a:t>невід</a:t>
            </a:r>
            <a:r>
              <a:rPr lang="en-US" b="1" i="1" dirty="0" smtClean="0"/>
              <a:t>’</a:t>
            </a:r>
            <a:r>
              <a:rPr lang="ru-RU" b="1" i="1" dirty="0" err="1" smtClean="0"/>
              <a:t>ємною</a:t>
            </a:r>
            <a:r>
              <a:rPr lang="ru-RU" b="1" i="1" dirty="0" smtClean="0"/>
              <a:t> частиною№</a:t>
            </a:r>
            <a:r>
              <a:rPr lang="ru-RU" b="1" i="1" dirty="0" smtClean="0"/>
              <a:t>14  та </a:t>
            </a:r>
            <a:r>
              <a:rPr lang="ru-RU" b="1" i="1" dirty="0" err="1" smtClean="0"/>
              <a:t>її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колективу</a:t>
            </a:r>
            <a:r>
              <a:rPr lang="ru-RU" b="1" i="1" dirty="0"/>
              <a:t>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-171400"/>
            <a:ext cx="7543800" cy="914400"/>
          </a:xfrm>
        </p:spPr>
        <p:txBody>
          <a:bodyPr/>
          <a:lstStyle/>
          <a:p>
            <a:r>
              <a:rPr lang="uk-UA" sz="2800" b="1" i="1" dirty="0" smtClean="0"/>
              <a:t>Заняття «Дивіться на нас як на рівних!»</a:t>
            </a:r>
            <a:endParaRPr lang="ru-RU" sz="2800" b="1" i="1" dirty="0"/>
          </a:p>
        </p:txBody>
      </p:sp>
      <p:pic>
        <p:nvPicPr>
          <p:cNvPr id="2050" name="Picture 2" descr="C:\Users\User\Desktop\фото з дітьми\20221130_094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502278" cy="33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з дітьми\20221130_101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3160473" cy="23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з дітьми\20221130_101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3159723" cy="236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з дітьми\20221130_094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1776" y="726055"/>
            <a:ext cx="1524319" cy="20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 з дітьми\20221130_0948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86130"/>
            <a:ext cx="1489912" cy="19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547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фото з дітьми\20210329_093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52" y="2445428"/>
            <a:ext cx="5100736" cy="38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з дітьми\20210329_093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961723" cy="222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з дітьми\20210329_092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 з дітьми\20210329_093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037" y="143319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253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36320"/>
            <a:ext cx="3276364" cy="3888432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uk-UA" sz="2800" b="1" i="1" dirty="0" smtClean="0"/>
              <a:t>Впровадження </a:t>
            </a:r>
            <a:r>
              <a:rPr lang="uk-UA" sz="2800" b="1" i="1" dirty="0" smtClean="0"/>
              <a:t>інноваційних </a:t>
            </a:r>
            <a:r>
              <a:rPr lang="uk-UA" sz="2800" b="1" i="1" dirty="0" smtClean="0"/>
              <a:t>технологій</a:t>
            </a:r>
          </a:p>
          <a:p>
            <a:pPr marL="18288" indent="0" algn="ctr">
              <a:buNone/>
            </a:pPr>
            <a:endParaRPr lang="uk-UA" sz="2800" b="1" i="1" dirty="0" smtClean="0"/>
          </a:p>
          <a:p>
            <a:pPr marL="18288" indent="0" algn="ctr">
              <a:buNone/>
            </a:pPr>
            <a:r>
              <a:rPr lang="uk-UA" sz="2000" b="1" i="1" dirty="0" smtClean="0"/>
              <a:t>Використання педагогічної спадщини В.О.Сухомлинського у </a:t>
            </a:r>
            <a:r>
              <a:rPr lang="uk-UA" sz="2000" b="1" i="1" dirty="0" smtClean="0"/>
              <a:t>освітньому процесі</a:t>
            </a:r>
            <a:endParaRPr lang="uk-UA" sz="2000" b="1" i="1" dirty="0" smtClean="0"/>
          </a:p>
          <a:p>
            <a:pPr marL="18288" indent="0" algn="ctr">
              <a:buNone/>
            </a:pPr>
            <a:endParaRPr lang="ru-RU" sz="24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3789040"/>
            <a:ext cx="3318299" cy="2808312"/>
          </a:xfrm>
        </p:spPr>
        <p:txBody>
          <a:bodyPr/>
          <a:lstStyle/>
          <a:p>
            <a:r>
              <a:rPr lang="uk-UA" sz="2000" b="1" i="1" dirty="0" smtClean="0"/>
              <a:t>Круги </a:t>
            </a:r>
            <a:r>
              <a:rPr lang="uk-UA" sz="2000" b="1" i="1" dirty="0" err="1" smtClean="0"/>
              <a:t>Луллія</a:t>
            </a:r>
            <a:r>
              <a:rPr lang="uk-UA" sz="2000" b="1" i="1" dirty="0" smtClean="0"/>
              <a:t> за казками В.О. Сухомлинського для </a:t>
            </a:r>
            <a:r>
              <a:rPr lang="uk-UA" sz="2000" b="1" i="1" dirty="0" smtClean="0"/>
              <a:t>дітей дошкільного </a:t>
            </a:r>
            <a:r>
              <a:rPr lang="uk-UA" sz="2000" b="1" i="1" dirty="0" smtClean="0"/>
              <a:t>віку.  Формуємо ціннісні орієнтири за допомогою складання та переказування казок на морально-етичні </a:t>
            </a:r>
            <a:r>
              <a:rPr lang="uk-UA" sz="2000" b="1" i="1" dirty="0" smtClean="0"/>
              <a:t>теми</a:t>
            </a:r>
            <a:endParaRPr lang="ru-RU" sz="2000" b="1" i="1" dirty="0"/>
          </a:p>
        </p:txBody>
      </p:sp>
      <p:pic>
        <p:nvPicPr>
          <p:cNvPr id="1026" name="Picture 2" descr="C:\Users\User\Desktop\все для атестації\зображення_viber_2024-02-01_13-15-11-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11912"/>
            <a:ext cx="2454102" cy="32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се для атестації\зображення_viber_2024-02-01_13-15-12-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455" y="185233"/>
            <a:ext cx="2474111" cy="32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все для атестації\зображення_viber_2024-02-01_13-15-12-8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91907"/>
            <a:ext cx="3807562" cy="285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75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6636" y="2908644"/>
            <a:ext cx="2848352" cy="2768901"/>
          </a:xfrm>
        </p:spPr>
        <p:txBody>
          <a:bodyPr/>
          <a:lstStyle/>
          <a:p>
            <a:r>
              <a:rPr lang="uk-UA" sz="2000" b="1" i="1" dirty="0" smtClean="0">
                <a:latin typeface="+mn-lt"/>
              </a:rPr>
              <a:t>Використання </a:t>
            </a:r>
            <a:r>
              <a:rPr lang="uk-UA" sz="2000" b="1" i="1" dirty="0" err="1" smtClean="0">
                <a:latin typeface="+mn-lt"/>
              </a:rPr>
              <a:t>мнемотаблиць</a:t>
            </a:r>
            <a:r>
              <a:rPr lang="uk-UA" sz="2000" b="1" i="1" dirty="0" smtClean="0">
                <a:latin typeface="+mn-lt"/>
              </a:rPr>
              <a:t> для </a:t>
            </a:r>
            <a:r>
              <a:rPr lang="uk-UA" sz="2000" b="1" i="1" dirty="0" err="1" smtClean="0">
                <a:latin typeface="+mn-lt"/>
              </a:rPr>
              <a:t>пераказу</a:t>
            </a:r>
            <a:r>
              <a:rPr lang="uk-UA" sz="2000" b="1" i="1" dirty="0" smtClean="0">
                <a:latin typeface="+mn-lt"/>
              </a:rPr>
              <a:t> творів                В.О. </a:t>
            </a:r>
            <a:r>
              <a:rPr lang="uk-UA" sz="2000" b="1" i="1" dirty="0" smtClean="0">
                <a:latin typeface="+mn-lt"/>
              </a:rPr>
              <a:t>Сухомлинського </a:t>
            </a:r>
            <a:endParaRPr lang="ru-RU" sz="2000" b="1" i="1" dirty="0">
              <a:latin typeface="+mn-lt"/>
            </a:endParaRPr>
          </a:p>
        </p:txBody>
      </p:sp>
      <p:pic>
        <p:nvPicPr>
          <p:cNvPr id="3075" name="Picture 3" descr="C:\Users\User\Desktop\все для атестації\зображення_viber_2024-02-01_13-15-13-5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" t="5280" r="11659" b="10463"/>
          <a:stretch/>
        </p:blipFill>
        <p:spPr bwMode="auto">
          <a:xfrm rot="16200000">
            <a:off x="802158" y="-194855"/>
            <a:ext cx="271514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все для атестації\зображення_viber_2024-02-01_13-15-13-1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15" r="-679" b="12551"/>
          <a:stretch/>
        </p:blipFill>
        <p:spPr bwMode="auto">
          <a:xfrm>
            <a:off x="6084168" y="4231241"/>
            <a:ext cx="2942014" cy="23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все для атестації\зображення_viber_2024-02-01_13-15-11-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5"/>
            <a:ext cx="2995351" cy="22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все для атестації\зображення_viber_2024-02-01_13-15-11-6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81" b="19081"/>
          <a:stretch/>
        </p:blipFill>
        <p:spPr bwMode="auto">
          <a:xfrm>
            <a:off x="4932040" y="283776"/>
            <a:ext cx="3794524" cy="33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802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488832" cy="518457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Посада: вихователь закладу дошкільної освіти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Вікова група: старша (6-го року життя)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Освіта: повна вища, </a:t>
            </a: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педагогічна (магістр)</a:t>
            </a:r>
            <a:endParaRPr lang="uk-UA" sz="20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Спеціальність: менеджмент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Кваліфікаційна категорія: друга кваліфікаційна категорія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Атестація: 2023 рік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>
                <a:latin typeface="Times New Roman" pitchFamily="18" charset="0"/>
                <a:ea typeface="Calibri"/>
                <a:cs typeface="Times New Roman" pitchFamily="18" charset="0"/>
              </a:rPr>
              <a:t>Професійна кваліфікація – керівник підприємства,установи та організації </a:t>
            </a: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( </a:t>
            </a:r>
            <a:r>
              <a:rPr lang="uk-UA" sz="2000" b="1" i="1" dirty="0">
                <a:latin typeface="Times New Roman" pitchFamily="18" charset="0"/>
                <a:ea typeface="Calibri"/>
                <a:cs typeface="Times New Roman" pitchFamily="18" charset="0"/>
              </a:rPr>
              <a:t>у сфері освіти та виробничого навчання</a:t>
            </a: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Педагогічний стаж: </a:t>
            </a:r>
            <a:r>
              <a:rPr lang="uk-UA" sz="2000" b="1" i="1" dirty="0">
                <a:latin typeface="Times New Roman" pitchFamily="18" charset="0"/>
                <a:ea typeface="Calibri"/>
                <a:cs typeface="Times New Roman" pitchFamily="18" charset="0"/>
              </a:rPr>
              <a:t>6</a:t>
            </a: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років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Загальний стаж роботи на посаді: 6 років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169224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uk-UA" i="1" dirty="0" smtClean="0">
                <a:latin typeface="Monotype Corsiva" pitchFamily="66" charset="0"/>
              </a:rPr>
              <a:t/>
            </a:r>
            <a:br>
              <a:rPr lang="uk-UA" i="1" dirty="0" smtClean="0">
                <a:latin typeface="Monotype Corsiva" pitchFamily="66" charset="0"/>
              </a:rPr>
            </a:br>
            <a:r>
              <a:rPr lang="uk-UA" sz="5300" i="1" dirty="0" smtClean="0">
                <a:latin typeface="Monotype Corsiva" pitchFamily="66" charset="0"/>
                <a:cs typeface="Mongolian Baiti" pitchFamily="66" charset="0"/>
              </a:rPr>
              <a:t>Інформаційна картка</a:t>
            </a:r>
            <a:endParaRPr lang="ru-RU" sz="5300" i="1" dirty="0">
              <a:latin typeface="Monotype Corsiva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64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5468" y="4682456"/>
            <a:ext cx="2785044" cy="1986904"/>
          </a:xfrm>
        </p:spPr>
        <p:txBody>
          <a:bodyPr/>
          <a:lstStyle/>
          <a:p>
            <a:pPr algn="ctr"/>
            <a:r>
              <a:rPr lang="uk-UA" sz="3200" b="1" i="1" dirty="0" smtClean="0">
                <a:latin typeface="+mn-lt"/>
              </a:rPr>
              <a:t>Допомагаємо птахам взимку!</a:t>
            </a:r>
            <a:endParaRPr lang="ru-RU" sz="3200" b="1" i="1" dirty="0">
              <a:latin typeface="+mn-lt"/>
            </a:endParaRPr>
          </a:p>
        </p:txBody>
      </p:sp>
      <p:pic>
        <p:nvPicPr>
          <p:cNvPr id="2050" name="Picture 2" descr="C:\Users\User\Desktop\все для атестації\зображення_viber_2024-02-01_13-14-54-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363" y="260648"/>
            <a:ext cx="2785953" cy="371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се для атестації\зображення_viber_2024-02-01_13-15-08-2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3554" y="548680"/>
            <a:ext cx="3253965" cy="43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се для атестації\зображення_viber_2024-02-01_13-15-07-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519" y="260648"/>
            <a:ext cx="2592661" cy="34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все для атестації\зображення_viber_2024-02-01_13-15-08-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3184"/>
            <a:ext cx="2743908" cy="36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все для атестації\зображення_viber_2024-02-01_13-15-05-0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8808" y="2853184"/>
            <a:ext cx="2743908" cy="36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2018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861048"/>
            <a:ext cx="6096000" cy="36575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18" b="15974"/>
          <a:stretch/>
        </p:blipFill>
        <p:spPr bwMode="auto">
          <a:xfrm>
            <a:off x="144488" y="267737"/>
            <a:ext cx="4248472" cy="217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09" r="15674"/>
          <a:stretch/>
        </p:blipFill>
        <p:spPr bwMode="auto">
          <a:xfrm rot="16200000">
            <a:off x="5312711" y="2447946"/>
            <a:ext cx="2808312" cy="433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90" b="3229"/>
          <a:stretch/>
        </p:blipFill>
        <p:spPr bwMode="auto">
          <a:xfrm>
            <a:off x="4781595" y="248530"/>
            <a:ext cx="4104456" cy="218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962" y="4666505"/>
            <a:ext cx="4749633" cy="914400"/>
          </a:xfrm>
        </p:spPr>
        <p:txBody>
          <a:bodyPr/>
          <a:lstStyle/>
          <a:p>
            <a:r>
              <a:rPr lang="uk-UA" i="1" dirty="0" smtClean="0"/>
              <a:t>Матеріали для роботи з батьками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3188456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2504" y="7245424"/>
            <a:ext cx="2721496" cy="10150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71800" y="404665"/>
            <a:ext cx="3672408" cy="792088"/>
          </a:xfrm>
        </p:spPr>
        <p:txBody>
          <a:bodyPr/>
          <a:lstStyle/>
          <a:p>
            <a:pPr algn="ctr"/>
            <a:r>
              <a:rPr lang="uk-UA" sz="2000" b="1" i="1" smtClean="0"/>
              <a:t>Предметно-розвиваюче середовище </a:t>
            </a:r>
            <a:r>
              <a:rPr lang="uk-UA" sz="2000" b="1" i="1" dirty="0" smtClean="0"/>
              <a:t>нашої групи</a:t>
            </a:r>
            <a:endParaRPr lang="ru-RU" sz="20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636" y="1556791"/>
            <a:ext cx="2005825" cy="26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850" y="192164"/>
            <a:ext cx="2448311" cy="327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87" y="3563623"/>
            <a:ext cx="2507049" cy="317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850" y="3464877"/>
            <a:ext cx="2452851" cy="327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87" y="212395"/>
            <a:ext cx="2507049" cy="335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1025" y="1556791"/>
            <a:ext cx="2005825" cy="26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522" y="4096994"/>
            <a:ext cx="2045328" cy="26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636" y="4101880"/>
            <a:ext cx="1970886" cy="263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83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89039"/>
            <a:ext cx="3034680" cy="2804233"/>
          </a:xfrm>
        </p:spPr>
        <p:txBody>
          <a:bodyPr>
            <a:normAutofit fontScale="625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FE8637"/>
              </a:buClr>
              <a:buNone/>
            </a:pPr>
            <a:r>
              <a:rPr lang="uk-UA" sz="3800" b="1" i="1" dirty="0">
                <a:ea typeface="Calibri"/>
                <a:cs typeface="Times New Roman" pitchFamily="18" charset="0"/>
              </a:rPr>
              <a:t>Педагогічне кредо</a:t>
            </a:r>
            <a:r>
              <a:rPr lang="uk-UA" sz="3800" b="1" i="1" dirty="0" smtClean="0">
                <a:ea typeface="Calibri"/>
                <a:cs typeface="Times New Roman" pitchFamily="18" charset="0"/>
              </a:rPr>
              <a:t>: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FE8637"/>
              </a:buClr>
              <a:buNone/>
            </a:pPr>
            <a:endParaRPr lang="ru-RU" sz="2600" b="1" dirty="0"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buClr>
                <a:srgbClr val="FE8637"/>
              </a:buClr>
              <a:buNone/>
            </a:pPr>
            <a:r>
              <a:rPr lang="uk-UA" sz="2900" b="1" i="1" dirty="0">
                <a:latin typeface="Times New Roman" pitchFamily="18" charset="0"/>
                <a:ea typeface="Calibri"/>
                <a:cs typeface="Times New Roman" pitchFamily="18" charset="0"/>
              </a:rPr>
              <a:t>Кожній дитині - світло знань,</a:t>
            </a:r>
            <a:endParaRPr lang="ru-RU" sz="19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buClr>
                <a:srgbClr val="FE8637"/>
              </a:buClr>
              <a:buNone/>
            </a:pPr>
            <a:r>
              <a:rPr lang="uk-UA" sz="2900" b="1" i="1" dirty="0">
                <a:latin typeface="Times New Roman" pitchFamily="18" charset="0"/>
                <a:ea typeface="Calibri"/>
                <a:cs typeface="Times New Roman" pitchFamily="18" charset="0"/>
              </a:rPr>
              <a:t> Кожній дитині - світло любові,</a:t>
            </a:r>
            <a:endParaRPr lang="ru-RU" sz="19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buClr>
                <a:srgbClr val="FE8637"/>
              </a:buClr>
              <a:buNone/>
            </a:pPr>
            <a:r>
              <a:rPr lang="uk-UA" sz="2900" b="1" i="1" dirty="0">
                <a:latin typeface="Times New Roman" pitchFamily="18" charset="0"/>
                <a:ea typeface="Calibri"/>
                <a:cs typeface="Times New Roman" pitchFamily="18" charset="0"/>
              </a:rPr>
              <a:t> Віру в сили свої  без вагань </a:t>
            </a:r>
            <a:endParaRPr lang="ru-RU" sz="19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buClr>
                <a:srgbClr val="FE8637"/>
              </a:buClr>
              <a:buNone/>
            </a:pPr>
            <a:r>
              <a:rPr lang="uk-UA" sz="2900" b="1" i="1" dirty="0">
                <a:latin typeface="Times New Roman" pitchFamily="18" charset="0"/>
                <a:ea typeface="Calibri"/>
                <a:cs typeface="Times New Roman" pitchFamily="18" charset="0"/>
              </a:rPr>
              <a:t>Як запоруку щасливої </a:t>
            </a:r>
            <a:r>
              <a:rPr lang="uk-UA" sz="29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долі</a:t>
            </a:r>
            <a:r>
              <a:rPr lang="uk-UA" sz="2600" b="1" i="1" dirty="0">
                <a:latin typeface="Times New Roman" pitchFamily="18" charset="0"/>
                <a:ea typeface="Calibri"/>
                <a:cs typeface="Times New Roman" pitchFamily="18" charset="0"/>
              </a:rPr>
              <a:t>!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030" y="0"/>
            <a:ext cx="3744417" cy="2880320"/>
          </a:xfrm>
        </p:spPr>
        <p:txBody>
          <a:bodyPr>
            <a:noAutofit/>
          </a:bodyPr>
          <a:lstStyle/>
          <a:p>
            <a:pPr algn="r"/>
            <a:r>
              <a:rPr lang="uk-UA" sz="2400" b="1" i="1" dirty="0">
                <a:cs typeface="Times New Roman" pitchFamily="18" charset="0"/>
              </a:rPr>
              <a:t>В</a:t>
            </a:r>
            <a:r>
              <a:rPr lang="uk-UA" sz="2400" b="1" i="1" dirty="0" smtClean="0">
                <a:cs typeface="Times New Roman" pitchFamily="18" charset="0"/>
              </a:rPr>
              <a:t>ектор самоосвітньої діяльності</a:t>
            </a:r>
            <a:r>
              <a:rPr lang="uk-UA" sz="2000" b="1" i="1" dirty="0" smtClean="0">
                <a:cs typeface="Times New Roman" pitchFamily="18" charset="0"/>
              </a:rPr>
              <a:t>:</a:t>
            </a:r>
            <a:br>
              <a:rPr lang="uk-UA" sz="2000" b="1" i="1" dirty="0" smtClean="0">
                <a:cs typeface="Times New Roman" pitchFamily="18" charset="0"/>
              </a:rPr>
            </a:br>
            <a:r>
              <a:rPr lang="uk-UA" sz="2000" b="1" i="1" dirty="0" smtClean="0">
                <a:cs typeface="Times New Roman" pitchFamily="18" charset="0"/>
              </a:rPr>
              <a:t/>
            </a:r>
            <a:br>
              <a:rPr lang="uk-UA" sz="2000" b="1" i="1" dirty="0" smtClean="0">
                <a:cs typeface="Times New Roman" pitchFamily="18" charset="0"/>
              </a:rPr>
            </a:br>
            <a:r>
              <a:rPr lang="uk-UA" sz="2000" b="1" i="1" dirty="0" smtClean="0"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«Формування ціннісних орієнтирів у дошкільників через використання літературної спадщини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асиля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ухомлинського»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esktop\фото з дітьми\20221121_10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6"/>
            <a:ext cx="4211953" cy="31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 з дітьми\0-02-05-eae1ab425bda105f7ba9f321f6594489a4fb17ad9f7c10323fd127512a85838c_13452cd41caf35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2898" y="3419611"/>
            <a:ext cx="4231549" cy="3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677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645024"/>
            <a:ext cx="9036496" cy="2074323"/>
          </a:xfrm>
        </p:spPr>
        <p:txBody>
          <a:bodyPr/>
          <a:lstStyle/>
          <a:p>
            <a:pPr algn="ctr"/>
            <a:r>
              <a:rPr lang="uk-UA" sz="6600" i="1" dirty="0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br>
              <a:rPr lang="uk-UA" sz="6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6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600" i="1" dirty="0" err="1" smtClean="0">
                <a:latin typeface="Times New Roman" pitchFamily="18" charset="0"/>
                <a:cs typeface="Times New Roman" pitchFamily="18" charset="0"/>
              </a:rPr>
              <a:t>кваліфікацї</a:t>
            </a:r>
            <a:endParaRPr lang="ru-RU" sz="6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все для атестації\0-02-05-d801de24be6d6b9d45c52a20c10f93e4d3576590e7f7a3cf6f27d44c7c21492a_dd1ad869aa7652c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896"/>
            <a:ext cx="4204725" cy="31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се для атестації\зображення_viber_2024-01-25_16-01-58-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944" y="260648"/>
            <a:ext cx="4198773" cy="3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85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157192"/>
            <a:ext cx="7543800" cy="914400"/>
          </a:xfrm>
        </p:spPr>
        <p:txBody>
          <a:bodyPr/>
          <a:lstStyle/>
          <a:p>
            <a:r>
              <a:rPr lang="uk-UA" sz="4800" i="1" dirty="0" smtClean="0"/>
              <a:t>Загальна кількість годин: 182 години </a:t>
            </a:r>
            <a:endParaRPr lang="ru-RU" sz="4800" i="1" dirty="0"/>
          </a:p>
        </p:txBody>
      </p:sp>
      <p:pic>
        <p:nvPicPr>
          <p:cNvPr id="2050" name="Picture 2" descr="C:\Users\User\Desktop\все для атестації\зображення_viber_2024-01-25_16-01-58-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2916325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се для атестації\зображення_viber_2024-01-25_16-01-57-5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60647"/>
            <a:ext cx="2964985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6318082" y="182227"/>
            <a:ext cx="2736304" cy="3966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Font typeface="Wingdings" pitchFamily="2" charset="2"/>
              <a:buNone/>
            </a:pPr>
            <a:r>
              <a:rPr lang="uk-UA" i="1" dirty="0" smtClean="0"/>
              <a:t>Довідка про отримання </a:t>
            </a:r>
            <a:r>
              <a:rPr lang="uk-UA" b="1" i="1" dirty="0" smtClean="0"/>
              <a:t>90 годин </a:t>
            </a:r>
            <a:r>
              <a:rPr lang="uk-UA" i="1" dirty="0" smtClean="0"/>
              <a:t>за дослідницьку та науково-методичну співпрацю ТОВ «Української академії дитинства»</a:t>
            </a:r>
          </a:p>
          <a:p>
            <a:pPr marL="18288" indent="0">
              <a:buFont typeface="Wingdings" pitchFamily="2" charset="2"/>
              <a:buNone/>
            </a:pPr>
            <a:r>
              <a:rPr lang="uk-UA" i="1" dirty="0" smtClean="0"/>
              <a:t>Апробація педагогічного інструментарію динаміки розвитку дитини старшого дошкільного віку (6-7 рік життя) «Вектор»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22887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8333" y="476672"/>
            <a:ext cx="3709851" cy="1642841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uk-UA" sz="3600" b="1" i="1" dirty="0" smtClean="0"/>
              <a:t>Поширення досвіду роботи</a:t>
            </a:r>
            <a:endParaRPr lang="ru-RU" sz="36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2281" y="4797152"/>
            <a:ext cx="3578735" cy="1440160"/>
          </a:xfrm>
        </p:spPr>
        <p:txBody>
          <a:bodyPr/>
          <a:lstStyle/>
          <a:p>
            <a:r>
              <a:rPr lang="uk-UA" sz="2800" i="1" dirty="0" smtClean="0"/>
              <a:t>Участь у виїзному семінарі в рамках інклюзивного тижня «Різні можливості-рівні права»              </a:t>
            </a:r>
            <a:br>
              <a:rPr lang="uk-UA" sz="2800" i="1" dirty="0" smtClean="0"/>
            </a:br>
            <a:r>
              <a:rPr lang="uk-UA" sz="2800" i="1" dirty="0" smtClean="0"/>
              <a:t>с. </a:t>
            </a:r>
            <a:r>
              <a:rPr lang="uk-UA" sz="2800" i="1" dirty="0" err="1" smtClean="0"/>
              <a:t>Головчинці</a:t>
            </a:r>
            <a:endParaRPr lang="ru-RU" sz="28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173"/>
            <a:ext cx="2250267" cy="300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1016" y="2195415"/>
            <a:ext cx="2448272" cy="183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0407" y="43219"/>
            <a:ext cx="260250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все для атестації\зображення_viber_2024-02-08_14-35-12-6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009" y="3789040"/>
            <a:ext cx="3906447" cy="29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392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4149080"/>
            <a:ext cx="62136" cy="194320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079446"/>
            <a:ext cx="7488832" cy="1386739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600"/>
              </a:spcBef>
            </a:pPr>
            <a: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  <a:t/>
            </a:r>
            <a:b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</a:br>
            <a:r>
              <a:rPr lang="uk-UA" sz="2700" b="1" i="1" dirty="0" smtClean="0">
                <a:latin typeface="+mn-lt"/>
                <a:ea typeface="+mn-ea"/>
                <a:cs typeface="Times New Roman" pitchFamily="18" charset="0"/>
              </a:rPr>
              <a:t>Участь у методичних, </a:t>
            </a:r>
            <a:r>
              <a:rPr lang="uk-UA" sz="2700" b="1" i="1" dirty="0" err="1" smtClean="0">
                <a:latin typeface="+mn-lt"/>
                <a:ea typeface="+mn-ea"/>
                <a:cs typeface="Times New Roman" pitchFamily="18" charset="0"/>
              </a:rPr>
              <a:t>огранізаційно-педагогічних</a:t>
            </a:r>
            <a:r>
              <a:rPr lang="uk-UA" sz="2700" b="1" i="1" dirty="0" smtClean="0">
                <a:latin typeface="+mn-lt"/>
                <a:ea typeface="+mn-ea"/>
                <a:cs typeface="Times New Roman" pitchFamily="18" charset="0"/>
              </a:rPr>
              <a:t> формах роботи</a:t>
            </a:r>
            <a:br>
              <a:rPr lang="uk-UA" sz="2700" b="1" i="1" dirty="0" smtClean="0">
                <a:latin typeface="+mn-lt"/>
                <a:ea typeface="+mn-ea"/>
                <a:cs typeface="Times New Roman" pitchFamily="18" charset="0"/>
              </a:rPr>
            </a:br>
            <a: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  <a:t>Участь </a:t>
            </a:r>
            <a:r>
              <a:rPr lang="uk-UA" sz="2700" b="1" i="1" cap="none" dirty="0">
                <a:latin typeface="+mn-lt"/>
                <a:ea typeface="+mn-ea"/>
                <a:cs typeface="Times New Roman" pitchFamily="18" charset="0"/>
              </a:rPr>
              <a:t>в </a:t>
            </a:r>
            <a: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  <a:t>педагогічній раді (соціально </a:t>
            </a:r>
            <a: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  <a:t>- </a:t>
            </a:r>
            <a: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  <a:t>громадянська компетентність)</a:t>
            </a:r>
            <a:r>
              <a:rPr lang="ru-RU" sz="2400" i="1" cap="none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i="1" cap="none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6829"/>
            <a:ext cx="3240360" cy="47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826829"/>
            <a:ext cx="3280379" cy="47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78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805264"/>
            <a:ext cx="7543800" cy="914400"/>
          </a:xfrm>
        </p:spPr>
        <p:txBody>
          <a:bodyPr/>
          <a:lstStyle/>
          <a:p>
            <a:pPr algn="ctr"/>
            <a:r>
              <a:rPr lang="uk-UA" sz="2400" b="1" i="1" dirty="0" smtClean="0"/>
              <a:t>Участь у педагогічній раді </a:t>
            </a:r>
            <a:r>
              <a:rPr lang="uk-UA" sz="2400" b="1" i="1" dirty="0" smtClean="0"/>
              <a:t>«Безпека </a:t>
            </a:r>
            <a:r>
              <a:rPr lang="uk-UA" sz="2400" b="1" i="1" dirty="0" smtClean="0"/>
              <a:t>життєдіяльності дітей дошкільного віку»</a:t>
            </a:r>
            <a:br>
              <a:rPr lang="uk-UA" sz="2400" b="1" i="1" dirty="0" smtClean="0"/>
            </a:br>
            <a:r>
              <a:rPr lang="uk-UA" sz="2400" b="1" i="1" dirty="0" smtClean="0"/>
              <a:t> </a:t>
            </a:r>
            <a:br>
              <a:rPr lang="uk-UA" sz="2400" b="1" i="1" dirty="0" smtClean="0"/>
            </a:br>
            <a:r>
              <a:rPr lang="uk-UA" sz="2400" b="1" i="1" dirty="0" smtClean="0"/>
              <a:t>Участь у тренінгу «Попередження </a:t>
            </a:r>
            <a:r>
              <a:rPr lang="uk-UA" sz="2400" b="1" i="1" dirty="0" err="1" smtClean="0"/>
              <a:t>булінгу</a:t>
            </a:r>
            <a:r>
              <a:rPr lang="uk-UA" sz="2400" b="1" i="1" dirty="0" smtClean="0"/>
              <a:t> (цькування)»</a:t>
            </a:r>
            <a:endParaRPr lang="ru-RU" sz="2400" b="1" i="1" dirty="0"/>
          </a:p>
        </p:txBody>
      </p:sp>
      <p:pic>
        <p:nvPicPr>
          <p:cNvPr id="1026" name="Picture 2" descr="C:\Users\User\Desktop\все для атестації\зображення_viber_2024-02-08_13-53-32-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3485"/>
            <a:ext cx="1954623" cy="347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се для атестації\зображення_viber_2024-02-08_13-56-09-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6105" y="692696"/>
            <a:ext cx="3438430" cy="19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все для атестації\зображення_viber_2024-02-08_13-56-20-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997" y="2837077"/>
            <a:ext cx="3438430" cy="19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все для атестації\зображення_viber_2024-02-08_13-53-16-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6555" y="688750"/>
            <a:ext cx="3438431" cy="19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все для атестації\зображення_viber_2024-02-08_13-53-24-4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3138" y="2813585"/>
            <a:ext cx="3431848" cy="193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2938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фото з дітьми\0-02-05-66f123fcbfb77d2b0518ec49bdbf666cd78f89568de8de71b501132e3174c288_1e5c9739603b3d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4" t="26958" r="12664" b="-1"/>
          <a:stretch/>
        </p:blipFill>
        <p:spPr bwMode="auto">
          <a:xfrm>
            <a:off x="413637" y="1757494"/>
            <a:ext cx="2556085" cy="17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008" y="47667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+mn-lt"/>
                <a:cs typeface="Times New Roman" pitchFamily="18" charset="0"/>
              </a:rPr>
              <a:t>Освітня діяльність </a:t>
            </a:r>
            <a:r>
              <a:rPr lang="uk-UA" sz="2800" b="1" i="1" dirty="0" smtClean="0">
                <a:latin typeface="+mn-lt"/>
                <a:cs typeface="Times New Roman" pitchFamily="18" charset="0"/>
              </a:rPr>
              <a:t>із </a:t>
            </a:r>
            <a:r>
              <a:rPr lang="uk-UA" sz="2800" b="1" i="1" dirty="0" smtClean="0">
                <a:latin typeface="+mn-lt"/>
                <a:cs typeface="Times New Roman" pitchFamily="18" charset="0"/>
              </a:rPr>
              <a:t>здобувачами освіти</a:t>
            </a:r>
            <a:r>
              <a:rPr lang="uk-UA" sz="2000" b="1" i="1" dirty="0" smtClean="0">
                <a:latin typeface="+mn-lt"/>
                <a:cs typeface="Times New Roman" pitchFamily="18" charset="0"/>
              </a:rPr>
              <a:t/>
            </a:r>
            <a:br>
              <a:rPr lang="uk-UA" sz="2000" b="1" i="1" dirty="0" smtClean="0">
                <a:latin typeface="+mn-lt"/>
                <a:cs typeface="Times New Roman" pitchFamily="18" charset="0"/>
              </a:rPr>
            </a:br>
            <a:r>
              <a:rPr lang="uk-UA" sz="2400" b="1" i="1" dirty="0" smtClean="0">
                <a:latin typeface="+mn-lt"/>
                <a:cs typeface="Times New Roman" pitchFamily="18" charset="0"/>
              </a:rPr>
              <a:t>Відкрите заняття для колег  та членів атестаційної комісії «Україна – рідний край!»</a:t>
            </a:r>
            <a:endParaRPr lang="ru-RU" sz="2000" b="1" i="1" dirty="0">
              <a:latin typeface="+mn-lt"/>
              <a:cs typeface="Times New Roman" pitchFamily="18" charset="0"/>
            </a:endParaRPr>
          </a:p>
        </p:txBody>
      </p:sp>
      <p:pic>
        <p:nvPicPr>
          <p:cNvPr id="1026" name="Picture 2" descr="C:\Users\User\Desktop\фото з дітьми\0-02-05-92b2d892a94348264ebc89ce637bfb322d37e0e93a81da3257442056c26cba32_e40b45c963e1b8b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1" t="25006" r="17484" b="9950"/>
          <a:stretch/>
        </p:blipFill>
        <p:spPr bwMode="auto">
          <a:xfrm>
            <a:off x="3164946" y="2060848"/>
            <a:ext cx="3029617" cy="21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з дітьми\0-02-05-18384c3304b42613ec8ca94102c6cc313bec34a6c3e1d3dab8f872f44b0151a1_9c14c409409dcc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448272" cy="16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з дітьми\0-02-05-37b93fe0072d70d531d8e05724770ea34d2c2389b6522803d00f9363dc102235_d9366f82cd9cb35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849" y="1418790"/>
            <a:ext cx="2462341" cy="18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 з дітьми\0-02-05-61a68fcbeed613b871e272c69075436a70bededcd66bf9fb4bd07cbc7137d395_423fe5ae20ee44c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383" y="5300075"/>
            <a:ext cx="2391433" cy="145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фото з дітьми\0-02-05-90fb08df3aaf896a84aa5399e0b8a8f8920b020519f93074b4b82946cbb59f76_3eba004614e0a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849" y="3380872"/>
            <a:ext cx="2323615" cy="162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фото з дітьми\0-02-05-fe6da5ed2ceb37b606b02982b927d29e45a647c4f6722429c15d9df80b378c6d_4b4785cecc562ec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841" y="4387680"/>
            <a:ext cx="3038722" cy="227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фото з дітьми\0-02-05-4c3ad30685d8a10d066d8f13e60ffb1cf9c10631dd07bd55be76d29ee0d76d24_b3e0cdf93fc89c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849" y="5169259"/>
            <a:ext cx="2323615" cy="15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428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2153</TotalTime>
  <Words>371</Words>
  <Application>Microsoft Office PowerPoint</Application>
  <PresentationFormat>Экран (4:3)</PresentationFormat>
  <Paragraphs>52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Базовая</vt:lpstr>
      <vt:lpstr>Педагогічне портфоліо</vt:lpstr>
      <vt:lpstr> Інформаційна картка</vt:lpstr>
      <vt:lpstr>Вектор самоосвітньої діяльності:   «Формування ціннісних орієнтирів у дошкільників через використання літературної спадщини Василя Сухомлинського»</vt:lpstr>
      <vt:lpstr>Підвищення  кваліфікацї</vt:lpstr>
      <vt:lpstr>Загальна кількість годин: 182 години </vt:lpstr>
      <vt:lpstr>Участь у виїзному семінарі в рамках інклюзивного тижня «Різні можливості-рівні права»               с. Головчинці</vt:lpstr>
      <vt:lpstr> Участь у методичних, огранізаційно-педагогічних формах роботи Участь в педагогічній раді (соціально - громадянська компетентність) </vt:lpstr>
      <vt:lpstr>Участь у педагогічній раді «Безпека життєдіяльності дітей дошкільного віку»   Участь у тренінгу «Попередження булінгу (цькування)»</vt:lpstr>
      <vt:lpstr>Освітня діяльність із здобувачами освіти Відкрите заняття для колег  та членів атестаційної комісії «Україна – рідний край!»</vt:lpstr>
      <vt:lpstr>Відкрита форма роботи для вихователів та членів атестаційної комісії сюжетно-рольова гра «Театр»</vt:lpstr>
      <vt:lpstr>Чисті руки – запорука здоров*я!</vt:lpstr>
      <vt:lpstr>Заняття з художньо-продуктивної діяльності</vt:lpstr>
      <vt:lpstr>ТОВ «Української академії дитинства» Апробація педагогічного інструментарію динаміки розвитку дитини старшого дошкільного віку (6-7 рік життя) «Вектор» </vt:lpstr>
      <vt:lpstr>Козацькі розваги до свята Покрови у старшій  групі № 14</vt:lpstr>
      <vt:lpstr>Безпека життєдіяльності – важливий аспект освітнього процесу в ЗДО</vt:lpstr>
      <vt:lpstr>Заняття «Дивіться на нас як на рівних!»</vt:lpstr>
      <vt:lpstr>Слайд 17</vt:lpstr>
      <vt:lpstr>Круги Луллія за казками В.О. Сухомлинського для дітей дошкільного віку.  Формуємо ціннісні орієнтири за допомогою складання та переказування казок на морально-етичні теми</vt:lpstr>
      <vt:lpstr>Використання мнемотаблиць для пераказу творів                В.О. Сухомлинського </vt:lpstr>
      <vt:lpstr>Допомагаємо птахам взимку!</vt:lpstr>
      <vt:lpstr>Матеріали для роботи з батьками</vt:lpstr>
      <vt:lpstr>Предметно-розвиваюче середовище нашої групи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94</cp:revision>
  <dcterms:created xsi:type="dcterms:W3CDTF">2023-02-05T19:35:24Z</dcterms:created>
  <dcterms:modified xsi:type="dcterms:W3CDTF">2024-02-23T13:33:20Z</dcterms:modified>
</cp:coreProperties>
</file>