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94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65A14-E28F-42F1-8B13-C7AF21D3B04C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3C536-F267-4CA1-B075-751E7DAFCE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2140F-BDDA-406D-8CED-8FD621E39F9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27FE60-8A3A-4723-B343-5AA8132220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2140F-BDDA-406D-8CED-8FD621E39F9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27FE60-8A3A-4723-B343-5AA81322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2140F-BDDA-406D-8CED-8FD621E39F9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27FE60-8A3A-4723-B343-5AA81322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2140F-BDDA-406D-8CED-8FD621E39F9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27FE60-8A3A-4723-B343-5AA81322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2140F-BDDA-406D-8CED-8FD621E39F9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27FE60-8A3A-4723-B343-5AA8132220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2140F-BDDA-406D-8CED-8FD621E39F9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27FE60-8A3A-4723-B343-5AA81322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2140F-BDDA-406D-8CED-8FD621E39F9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27FE60-8A3A-4723-B343-5AA81322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2140F-BDDA-406D-8CED-8FD621E39F9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27FE60-8A3A-4723-B343-5AA81322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2140F-BDDA-406D-8CED-8FD621E39F9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27FE60-8A3A-4723-B343-5AA8132220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2140F-BDDA-406D-8CED-8FD621E39F9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27FE60-8A3A-4723-B343-5AA81322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2140F-BDDA-406D-8CED-8FD621E39F9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27FE60-8A3A-4723-B343-5AA8132220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5A2140F-BDDA-406D-8CED-8FD621E39F9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C27FE60-8A3A-4723-B343-5AA8132220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1960" y="3356992"/>
            <a:ext cx="4752528" cy="2808312"/>
          </a:xfrm>
        </p:spPr>
        <p:txBody>
          <a:bodyPr>
            <a:noAutofit/>
          </a:bodyPr>
          <a:lstStyle/>
          <a:p>
            <a:pPr algn="ctr"/>
            <a:r>
              <a:rPr lang="uk-UA" sz="4500" b="1" dirty="0" smtClean="0">
                <a:solidFill>
                  <a:srgbClr val="0000CC"/>
                </a:solidFill>
                <a:latin typeface="Bookman Old Style" pitchFamily="18" charset="0"/>
              </a:rPr>
              <a:t/>
            </a:r>
            <a:br>
              <a:rPr lang="uk-UA" sz="4500" b="1" dirty="0" smtClean="0">
                <a:solidFill>
                  <a:srgbClr val="0000CC"/>
                </a:solidFill>
                <a:latin typeface="Bookman Old Style" pitchFamily="18" charset="0"/>
              </a:rPr>
            </a:br>
            <a:r>
              <a:rPr lang="uk-UA" sz="4500" b="1" dirty="0" smtClean="0">
                <a:solidFill>
                  <a:srgbClr val="0000CC"/>
                </a:solidFill>
                <a:latin typeface="Bookman Old Style" pitchFamily="18" charset="0"/>
              </a:rPr>
              <a:t/>
            </a:r>
            <a:br>
              <a:rPr lang="uk-UA" sz="4500" b="1" dirty="0" smtClean="0">
                <a:solidFill>
                  <a:srgbClr val="0000CC"/>
                </a:solidFill>
                <a:latin typeface="Bookman Old Style" pitchFamily="18" charset="0"/>
              </a:rPr>
            </a:br>
            <a:r>
              <a:rPr lang="uk-UA" sz="4500" b="1" dirty="0" err="1" smtClean="0">
                <a:solidFill>
                  <a:srgbClr val="0000CC"/>
                </a:solidFill>
                <a:latin typeface="Bookman Old Style" pitchFamily="18" charset="0"/>
              </a:rPr>
              <a:t>Хітрич</a:t>
            </a:r>
            <a:r>
              <a:rPr lang="uk-UA" sz="4500" b="1" dirty="0" smtClean="0">
                <a:solidFill>
                  <a:srgbClr val="0000CC"/>
                </a:solidFill>
                <a:latin typeface="Bookman Old Style" pitchFamily="18" charset="0"/>
              </a:rPr>
              <a:t/>
            </a:r>
            <a:br>
              <a:rPr lang="uk-UA" sz="4500" b="1" dirty="0" smtClean="0">
                <a:solidFill>
                  <a:srgbClr val="0000CC"/>
                </a:solidFill>
                <a:latin typeface="Bookman Old Style" pitchFamily="18" charset="0"/>
              </a:rPr>
            </a:br>
            <a:r>
              <a:rPr lang="uk-UA" sz="4500" b="1" dirty="0" smtClean="0">
                <a:solidFill>
                  <a:srgbClr val="0000CC"/>
                </a:solidFill>
                <a:latin typeface="Bookman Old Style" pitchFamily="18" charset="0"/>
              </a:rPr>
              <a:t> </a:t>
            </a:r>
            <a:r>
              <a:rPr lang="uk-UA" sz="4500" b="1" dirty="0" smtClean="0">
                <a:solidFill>
                  <a:srgbClr val="0000CC"/>
                </a:solidFill>
                <a:latin typeface="Bookman Old Style" pitchFamily="18" charset="0"/>
              </a:rPr>
              <a:t>Ольга </a:t>
            </a:r>
            <a:r>
              <a:rPr lang="uk-UA" sz="4500" b="1" dirty="0" smtClean="0">
                <a:solidFill>
                  <a:srgbClr val="0000CC"/>
                </a:solidFill>
                <a:latin typeface="Bookman Old Style" pitchFamily="18" charset="0"/>
              </a:rPr>
              <a:t>Миколаївна</a:t>
            </a:r>
            <a:br>
              <a:rPr lang="uk-UA" sz="4500" b="1" dirty="0" smtClean="0">
                <a:solidFill>
                  <a:srgbClr val="0000CC"/>
                </a:solidFill>
                <a:latin typeface="Bookman Old Style" pitchFamily="18" charset="0"/>
              </a:rPr>
            </a:br>
            <a:r>
              <a:rPr lang="uk-UA" sz="4500" dirty="0" smtClean="0">
                <a:solidFill>
                  <a:srgbClr val="FF0000"/>
                </a:solidFill>
              </a:rPr>
              <a:t/>
            </a:r>
            <a:br>
              <a:rPr lang="uk-UA" sz="4500" dirty="0" smtClean="0">
                <a:solidFill>
                  <a:srgbClr val="FF0000"/>
                </a:solidFill>
              </a:rPr>
            </a:br>
            <a:r>
              <a:rPr lang="uk-UA" sz="3600" dirty="0" smtClean="0">
                <a:solidFill>
                  <a:srgbClr val="FF0000"/>
                </a:solidFill>
                <a:latin typeface="Bookman Old Style" pitchFamily="18" charset="0"/>
              </a:rPr>
              <a:t>вихователь     </a:t>
            </a:r>
            <a:br>
              <a:rPr lang="uk-UA" sz="3600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uk-UA" sz="3600" dirty="0" smtClean="0">
                <a:solidFill>
                  <a:srgbClr val="FF0000"/>
                </a:solidFill>
                <a:latin typeface="Bookman Old Style" pitchFamily="18" charset="0"/>
              </a:rPr>
              <a:t>  Хмельницького закладу дошкільної освіти №26 </a:t>
            </a:r>
            <a:r>
              <a:rPr lang="uk-UA" sz="3600" dirty="0" err="1" smtClean="0">
                <a:solidFill>
                  <a:srgbClr val="FF0000"/>
                </a:solidFill>
                <a:latin typeface="Bookman Old Style" pitchFamily="18" charset="0"/>
              </a:rPr>
              <a:t>“Кульбабка”</a:t>
            </a:r>
            <a:endParaRPr lang="ru-RU" sz="36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зображення_viber_2024-02-18_20-23-42-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3816424" cy="57174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лна 3"/>
          <p:cNvSpPr/>
          <p:nvPr/>
        </p:nvSpPr>
        <p:spPr>
          <a:xfrm>
            <a:off x="2483768" y="0"/>
            <a:ext cx="3600400" cy="2016224"/>
          </a:xfrm>
          <a:prstGeom prst="wav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Екопроєкт</a:t>
            </a:r>
            <a:endParaRPr lang="uk-UA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“Город</a:t>
            </a:r>
            <a:r>
              <a:rPr lang="uk-U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uk-UA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підвіконні”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зображення_viber_2024-02-18_20-23-37-9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94725">
            <a:off x="5866513" y="271197"/>
            <a:ext cx="2853352" cy="38140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зображення_viber_2024-02-18_20-23-37-6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4664"/>
            <a:ext cx="2241114" cy="420745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Рисунок 6" descr="зображення_viber_2024-02-18_20-23-37-4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3645024"/>
            <a:ext cx="3779911" cy="2827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4-конечная звезда 4"/>
          <p:cNvSpPr/>
          <p:nvPr/>
        </p:nvSpPr>
        <p:spPr>
          <a:xfrm>
            <a:off x="1187624" y="188640"/>
            <a:ext cx="3312368" cy="2520280"/>
          </a:xfrm>
          <a:prstGeom prst="star2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Набуття життєвої компетенції </a:t>
            </a:r>
          </a:p>
          <a:p>
            <a:pPr algn="ctr"/>
            <a:r>
              <a:rPr lang="uk-UA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“Мінна</a:t>
            </a:r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безпека”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зображення_viber_2024-02-18_20-23-37-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260648"/>
            <a:ext cx="3285400" cy="3428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зображення_viber_2024-02-18_20-23-37-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62658">
            <a:off x="735158" y="2674172"/>
            <a:ext cx="2747420" cy="3672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зображення_viber_2024-02-18_20-23-37-1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53022">
            <a:off x="4625758" y="2756664"/>
            <a:ext cx="2709336" cy="36215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ердце 3"/>
          <p:cNvSpPr/>
          <p:nvPr/>
        </p:nvSpPr>
        <p:spPr>
          <a:xfrm>
            <a:off x="1691680" y="332656"/>
            <a:ext cx="3384376" cy="208823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у </a:t>
            </a:r>
            <a:r>
              <a:rPr lang="uk-UA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проєкті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“Щаслива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лапа”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зображення_viber_2024-02-18_20-23-36-9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140968"/>
            <a:ext cx="4186994" cy="31323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зображення_viber_2024-02-18_20-23-36-7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908720"/>
            <a:ext cx="3395931" cy="45091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со стрелкой вниз 3"/>
          <p:cNvSpPr/>
          <p:nvPr/>
        </p:nvSpPr>
        <p:spPr>
          <a:xfrm>
            <a:off x="2987824" y="332656"/>
            <a:ext cx="3672408" cy="792088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Руханка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“Як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ти?”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зображення_viber_2024-02-18_22-04-00-4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340768"/>
            <a:ext cx="3851920" cy="2881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зображення_viber_2024-02-18_22-03-59-8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573016"/>
            <a:ext cx="3851920" cy="2881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ердце 5"/>
          <p:cNvSpPr/>
          <p:nvPr/>
        </p:nvSpPr>
        <p:spPr>
          <a:xfrm>
            <a:off x="5868144" y="260648"/>
            <a:ext cx="3024336" cy="2376264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Благодійний </a:t>
            </a:r>
          </a:p>
          <a:p>
            <a:pPr algn="ctr"/>
            <a:r>
              <a:rPr lang="uk-UA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ярмарок</a:t>
            </a:r>
            <a:endParaRPr lang="ru-RU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зображення_viber_2024-02-18_22-04-01-4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356992"/>
            <a:ext cx="4067944" cy="3050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зображення_viber_2024-02-18_22-04-02-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717032"/>
            <a:ext cx="3257454" cy="291183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Рисунок 6" descr="зображення_viber_2024-02-18_22-04-00-9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88640"/>
            <a:ext cx="4572721" cy="34209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_viber_2024-02-18_22-04-02-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068960"/>
            <a:ext cx="4764021" cy="3573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Сердце 3"/>
          <p:cNvSpPr/>
          <p:nvPr/>
        </p:nvSpPr>
        <p:spPr>
          <a:xfrm>
            <a:off x="1115616" y="260648"/>
            <a:ext cx="2736304" cy="1800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Допомога воїнам</a:t>
            </a:r>
            <a:endParaRPr lang="ru-RU" sz="2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зображення_viber_2024-02-18_22-04-02-5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60648"/>
            <a:ext cx="4693216" cy="35111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1187624" y="332656"/>
            <a:ext cx="2808312" cy="2952328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генії колись були малими.</a:t>
            </a: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дня народження </a:t>
            </a: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Т.Г. Шевченка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зображення_viber_2024-02-18_22-04-03-5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260648"/>
            <a:ext cx="3280702" cy="5517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зображення_viber_2024-02-18_22-04-04-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789040"/>
            <a:ext cx="5112568" cy="2632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ента лицом вниз 3"/>
          <p:cNvSpPr/>
          <p:nvPr/>
        </p:nvSpPr>
        <p:spPr>
          <a:xfrm>
            <a:off x="755576" y="404664"/>
            <a:ext cx="7848872" cy="1368152"/>
          </a:xfrm>
          <a:prstGeom prst="ribb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незалежності України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зображення_viber_2024-02-18_22-04-04-6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916832"/>
            <a:ext cx="3563888" cy="26729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зображення_viber_2024-02-18_22-04-05-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293096"/>
            <a:ext cx="4680520" cy="22905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зображення_viber_2024-02-18_22-04-05-6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988840"/>
            <a:ext cx="2841476" cy="3212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но 2 3"/>
          <p:cNvSpPr/>
          <p:nvPr/>
        </p:nvSpPr>
        <p:spPr>
          <a:xfrm>
            <a:off x="827584" y="188640"/>
            <a:ext cx="3528392" cy="1512168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Родинне свято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зображення_viber_2024-02-18_22-04-06-2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0"/>
            <a:ext cx="3921900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4-02-18_22-04-06-6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924944"/>
            <a:ext cx="5004048" cy="375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_viber_2024-02-18_22-04-07-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3933056"/>
            <a:ext cx="3707904" cy="2773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зображення_viber_2024-02-18_22-04-07-5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260648"/>
            <a:ext cx="2780804" cy="37170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зображення_viber_2024-02-18_22-04-08-0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32656"/>
            <a:ext cx="2205280" cy="29477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Выгнутая вправо стрелка 8"/>
          <p:cNvSpPr/>
          <p:nvPr/>
        </p:nvSpPr>
        <p:spPr>
          <a:xfrm rot="2339181">
            <a:off x="5945951" y="4201647"/>
            <a:ext cx="1016048" cy="1751566"/>
          </a:xfrm>
          <a:prstGeom prst="curvedLeftArrow">
            <a:avLst>
              <a:gd name="adj1" fmla="val 25000"/>
              <a:gd name="adj2" fmla="val 47912"/>
              <a:gd name="adj3" fmla="val 5887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 rot="9934400">
            <a:off x="503601" y="3497346"/>
            <a:ext cx="796321" cy="1956797"/>
          </a:xfrm>
          <a:prstGeom prst="curvedLeftArrow">
            <a:avLst>
              <a:gd name="adj1" fmla="val 25000"/>
              <a:gd name="adj2" fmla="val 50000"/>
              <a:gd name="adj3" fmla="val 5929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Двойная стрелка влево/вправо 12"/>
          <p:cNvSpPr/>
          <p:nvPr/>
        </p:nvSpPr>
        <p:spPr>
          <a:xfrm>
            <a:off x="2915816" y="1340768"/>
            <a:ext cx="2808312" cy="1800200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української хустки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>
            <a:off x="1259632" y="332656"/>
            <a:ext cx="6336704" cy="6264696"/>
          </a:xfrm>
          <a:prstGeom prst="vertic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 smtClean="0">
              <a:solidFill>
                <a:schemeClr val="tx1"/>
              </a:solidFill>
            </a:endParaRPr>
          </a:p>
          <a:p>
            <a:pPr algn="ctr"/>
            <a:r>
              <a:rPr lang="ru-RU" sz="2200" dirty="0" err="1" smtClean="0">
                <a:solidFill>
                  <a:schemeClr val="tx1"/>
                </a:solidFill>
              </a:rPr>
              <a:t>Освіта</a:t>
            </a:r>
            <a:r>
              <a:rPr lang="ru-RU" sz="2200" dirty="0" smtClean="0">
                <a:solidFill>
                  <a:schemeClr val="tx1"/>
                </a:solidFill>
              </a:rPr>
              <a:t> - </a:t>
            </a:r>
            <a:r>
              <a:rPr lang="ru-RU" sz="2200" dirty="0" err="1" smtClean="0">
                <a:solidFill>
                  <a:schemeClr val="tx1"/>
                </a:solidFill>
              </a:rPr>
              <a:t>вища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педагогічна</a:t>
            </a:r>
            <a:r>
              <a:rPr lang="ru-RU" sz="2200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ru-RU" sz="2200" dirty="0" err="1" smtClean="0">
                <a:solidFill>
                  <a:schemeClr val="tx1"/>
                </a:solidFill>
              </a:rPr>
              <a:t>Бердичівський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педагогічний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ліцей</a:t>
            </a:r>
            <a:endParaRPr lang="ru-RU" sz="2200" dirty="0" smtClean="0">
              <a:solidFill>
                <a:schemeClr val="tx1"/>
              </a:solidFill>
            </a:endParaRPr>
          </a:p>
          <a:p>
            <a:pPr algn="ctr"/>
            <a:r>
              <a:rPr lang="ru-RU" sz="2200" dirty="0" err="1" smtClean="0">
                <a:solidFill>
                  <a:schemeClr val="tx1"/>
                </a:solidFill>
              </a:rPr>
              <a:t>Хмельницька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педагогічна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академія</a:t>
            </a:r>
            <a:endParaRPr lang="ru-RU" sz="2200" dirty="0" smtClean="0">
              <a:solidFill>
                <a:schemeClr val="tx1"/>
              </a:solidFill>
            </a:endParaRPr>
          </a:p>
          <a:p>
            <a:pPr algn="ctr"/>
            <a:r>
              <a:rPr lang="ru-RU" sz="2200" dirty="0" err="1" smtClean="0">
                <a:solidFill>
                  <a:schemeClr val="tx1"/>
                </a:solidFill>
              </a:rPr>
              <a:t>Спеціаліст</a:t>
            </a:r>
            <a:r>
              <a:rPr lang="ru-RU" sz="2200" dirty="0" smtClean="0">
                <a:solidFill>
                  <a:schemeClr val="tx1"/>
                </a:solidFill>
              </a:rPr>
              <a:t>, </a:t>
            </a:r>
            <a:r>
              <a:rPr lang="ru-RU" sz="2200" dirty="0" err="1" smtClean="0">
                <a:solidFill>
                  <a:schemeClr val="tx1"/>
                </a:solidFill>
              </a:rPr>
              <a:t>магістр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2200" dirty="0" err="1" smtClean="0">
                <a:solidFill>
                  <a:schemeClr val="tx1"/>
                </a:solidFill>
              </a:rPr>
              <a:t>Вихователь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дітей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дошкільного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віку</a:t>
            </a:r>
            <a:endParaRPr lang="ru-RU" sz="2200" dirty="0" smtClean="0">
              <a:solidFill>
                <a:schemeClr val="tx1"/>
              </a:solidFill>
            </a:endParaRPr>
          </a:p>
          <a:p>
            <a:pPr algn="ctr"/>
            <a:r>
              <a:rPr lang="ru-RU" sz="2200" dirty="0" err="1" smtClean="0">
                <a:solidFill>
                  <a:schemeClr val="tx1"/>
                </a:solidFill>
              </a:rPr>
              <a:t>Викладач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дошкільної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педагогіки</a:t>
            </a:r>
            <a:r>
              <a:rPr lang="ru-RU" sz="2200" dirty="0" smtClean="0">
                <a:solidFill>
                  <a:schemeClr val="tx1"/>
                </a:solidFill>
              </a:rPr>
              <a:t>, </a:t>
            </a:r>
            <a:r>
              <a:rPr lang="ru-RU" sz="2200" dirty="0" err="1" smtClean="0">
                <a:solidFill>
                  <a:schemeClr val="tx1"/>
                </a:solidFill>
              </a:rPr>
              <a:t>психології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фахових</a:t>
            </a:r>
            <a:r>
              <a:rPr lang="ru-RU" sz="2200" dirty="0" smtClean="0">
                <a:solidFill>
                  <a:schemeClr val="tx1"/>
                </a:solidFill>
              </a:rPr>
              <a:t> методик</a:t>
            </a:r>
          </a:p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Стаж </a:t>
            </a:r>
            <a:r>
              <a:rPr lang="ru-RU" sz="2200" dirty="0" err="1" smtClean="0">
                <a:solidFill>
                  <a:schemeClr val="tx1"/>
                </a:solidFill>
              </a:rPr>
              <a:t>педагогічної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роботи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на </a:t>
            </a:r>
            <a:r>
              <a:rPr lang="ru-RU" sz="2200" dirty="0" err="1" smtClean="0">
                <a:solidFill>
                  <a:schemeClr val="tx1"/>
                </a:solidFill>
              </a:rPr>
              <a:t>посаді</a:t>
            </a:r>
            <a:r>
              <a:rPr lang="ru-RU" sz="2200" dirty="0" smtClean="0">
                <a:solidFill>
                  <a:schemeClr val="tx1"/>
                </a:solidFill>
              </a:rPr>
              <a:t> - 17 р.</a:t>
            </a:r>
          </a:p>
          <a:p>
            <a:pPr algn="ctr"/>
            <a:r>
              <a:rPr lang="ru-RU" sz="2200" b="1" i="1" dirty="0" err="1" smtClean="0">
                <a:solidFill>
                  <a:schemeClr val="tx1"/>
                </a:solidFill>
              </a:rPr>
              <a:t>Педагогічне</a:t>
            </a:r>
            <a:r>
              <a:rPr lang="ru-RU" sz="2200" b="1" i="1" dirty="0" smtClean="0">
                <a:solidFill>
                  <a:schemeClr val="tx1"/>
                </a:solidFill>
              </a:rPr>
              <a:t> кредо:</a:t>
            </a:r>
          </a:p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«</a:t>
            </a:r>
            <a:r>
              <a:rPr lang="ru-RU" sz="2200" dirty="0" err="1" smtClean="0">
                <a:solidFill>
                  <a:schemeClr val="tx1"/>
                </a:solidFill>
              </a:rPr>
              <a:t>Навчання</a:t>
            </a:r>
            <a:r>
              <a:rPr lang="ru-RU" sz="2200" dirty="0" smtClean="0">
                <a:solidFill>
                  <a:schemeClr val="tx1"/>
                </a:solidFill>
              </a:rPr>
              <a:t> без </a:t>
            </a:r>
            <a:r>
              <a:rPr lang="ru-RU" sz="2200" dirty="0" err="1" smtClean="0">
                <a:solidFill>
                  <a:schemeClr val="tx1"/>
                </a:solidFill>
              </a:rPr>
              <a:t>роздумів</a:t>
            </a:r>
            <a:r>
              <a:rPr lang="ru-RU" sz="2200" dirty="0" smtClean="0">
                <a:solidFill>
                  <a:schemeClr val="tx1"/>
                </a:solidFill>
              </a:rPr>
              <a:t> – </a:t>
            </a:r>
            <a:r>
              <a:rPr lang="ru-RU" sz="2200" dirty="0" err="1" smtClean="0">
                <a:solidFill>
                  <a:schemeClr val="tx1"/>
                </a:solidFill>
              </a:rPr>
              <a:t>марна</a:t>
            </a:r>
            <a:r>
              <a:rPr lang="ru-RU" sz="2200" dirty="0" smtClean="0">
                <a:solidFill>
                  <a:schemeClr val="tx1"/>
                </a:solidFill>
              </a:rPr>
              <a:t> справа, </a:t>
            </a:r>
            <a:r>
              <a:rPr lang="ru-RU" sz="2200" dirty="0" err="1" smtClean="0">
                <a:solidFill>
                  <a:schemeClr val="tx1"/>
                </a:solidFill>
              </a:rPr>
              <a:t>мислення</a:t>
            </a:r>
            <a:r>
              <a:rPr lang="ru-RU" sz="2200" dirty="0" smtClean="0">
                <a:solidFill>
                  <a:schemeClr val="tx1"/>
                </a:solidFill>
              </a:rPr>
              <a:t> без </a:t>
            </a:r>
            <a:r>
              <a:rPr lang="ru-RU" sz="2200" dirty="0" err="1" smtClean="0">
                <a:solidFill>
                  <a:schemeClr val="tx1"/>
                </a:solidFill>
              </a:rPr>
              <a:t>навчання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опасно.Вред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карається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правосуддям</a:t>
            </a:r>
            <a:r>
              <a:rPr lang="ru-RU" sz="2200" dirty="0" smtClean="0">
                <a:solidFill>
                  <a:schemeClr val="tx1"/>
                </a:solidFill>
              </a:rPr>
              <a:t>, доброта </a:t>
            </a:r>
            <a:r>
              <a:rPr lang="ru-RU" sz="2200" dirty="0" err="1" smtClean="0">
                <a:solidFill>
                  <a:schemeClr val="tx1"/>
                </a:solidFill>
              </a:rPr>
              <a:t>винагороджується</a:t>
            </a:r>
            <a:r>
              <a:rPr lang="ru-RU" sz="2200" dirty="0" smtClean="0">
                <a:solidFill>
                  <a:schemeClr val="tx1"/>
                </a:solidFill>
              </a:rPr>
              <a:t> добротою».</a:t>
            </a:r>
          </a:p>
          <a:p>
            <a:pPr algn="ctr"/>
            <a:r>
              <a:rPr lang="ru-RU" sz="2200" b="1" i="1" dirty="0" err="1" smtClean="0">
                <a:solidFill>
                  <a:schemeClr val="tx1"/>
                </a:solidFill>
              </a:rPr>
              <a:t>Конфуцій</a:t>
            </a:r>
            <a:endParaRPr lang="ru-RU" sz="22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_viber_2024-02-18_22-04-08-5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764704"/>
            <a:ext cx="3784312" cy="5215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Выноска со стрелкой вправо 5"/>
          <p:cNvSpPr/>
          <p:nvPr/>
        </p:nvSpPr>
        <p:spPr>
          <a:xfrm>
            <a:off x="1043608" y="1988840"/>
            <a:ext cx="3672408" cy="1944216"/>
          </a:xfrm>
          <a:prstGeom prst="right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Театралізована діяльність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_viber_2024-02-18_22-04-09-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988840"/>
            <a:ext cx="3304077" cy="44164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зображення_viber_2024-02-18_22-04-09-8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3512" y="548680"/>
            <a:ext cx="4235058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Блок-схема: узел 5"/>
          <p:cNvSpPr/>
          <p:nvPr/>
        </p:nvSpPr>
        <p:spPr>
          <a:xfrm>
            <a:off x="4572000" y="4077072"/>
            <a:ext cx="576064" cy="57606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4572000" y="4725144"/>
            <a:ext cx="576064" cy="57606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572000" y="5373216"/>
            <a:ext cx="576064" cy="57606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5364088" y="4077072"/>
            <a:ext cx="3456384" cy="1800200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Тиждень безпеки </a:t>
            </a:r>
          </a:p>
          <a:p>
            <a:pPr algn="ctr"/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Життєдіяльності</a:t>
            </a:r>
          </a:p>
          <a:p>
            <a:pPr algn="ctr"/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дошкільнят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_viber_2024-02-18_22-04-10-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573016"/>
            <a:ext cx="5572111" cy="250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зображення_viber_2024-02-18_22-04-10-5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332656"/>
            <a:ext cx="2633971" cy="5853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Овальная выноска 8"/>
          <p:cNvSpPr/>
          <p:nvPr/>
        </p:nvSpPr>
        <p:spPr>
          <a:xfrm rot="20853231">
            <a:off x="1331640" y="620688"/>
            <a:ext cx="3168352" cy="1584176"/>
          </a:xfrm>
          <a:prstGeom prst="wedgeEllipse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Екскурсія на харчоблок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Лента лицом вверх 4"/>
          <p:cNvSpPr/>
          <p:nvPr/>
        </p:nvSpPr>
        <p:spPr>
          <a:xfrm>
            <a:off x="2555776" y="404664"/>
            <a:ext cx="4896544" cy="1728192"/>
          </a:xfrm>
          <a:prstGeom prst="ribbon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 колядує</a:t>
            </a:r>
            <a:endParaRPr lang="ru-RU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зображення_viber_2024-02-18_22-04-11-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204864"/>
            <a:ext cx="5832648" cy="4374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_viber_2024-02-18_22-09-53-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1026">
            <a:off x="4798366" y="-110442"/>
            <a:ext cx="2859782" cy="3813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ердце 3"/>
          <p:cNvSpPr/>
          <p:nvPr/>
        </p:nvSpPr>
        <p:spPr>
          <a:xfrm>
            <a:off x="395536" y="332656"/>
            <a:ext cx="2736304" cy="1800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Співпраця з батьками</a:t>
            </a:r>
            <a:endParaRPr lang="ru-RU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зображення_viber_2024-02-18_22-04-11-5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03938">
            <a:off x="566735" y="2428454"/>
            <a:ext cx="2931790" cy="39090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зображення_viber_2024-02-18_22-09-52-8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27848">
            <a:off x="4567268" y="3304036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6372200" y="332656"/>
            <a:ext cx="2448272" cy="1800200"/>
          </a:xfrm>
          <a:prstGeom prst="cloud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Пошуково-</a:t>
            </a:r>
            <a:r>
              <a:rPr lang="uk-UA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дослідницька діяльність</a:t>
            </a:r>
            <a:endParaRPr lang="ru-RU" b="1" i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зображення_viber_2024-02-18_22-09-53-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3731907" cy="2798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зображення_viber_2024-02-18_22-09-54-5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140968"/>
            <a:ext cx="2463738" cy="3284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зображення_viber_2024-02-18_22-09-54-9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852936"/>
            <a:ext cx="2643758" cy="3525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зображення_viber_2024-02-18_22-09-55-5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2564904"/>
            <a:ext cx="2625756" cy="3501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348880"/>
            <a:ext cx="749808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8800" b="1" dirty="0" smtClean="0"/>
              <a:t>Дякую</a:t>
            </a:r>
            <a:br>
              <a:rPr lang="uk-UA" sz="8800" b="1" dirty="0" smtClean="0"/>
            </a:br>
            <a:r>
              <a:rPr lang="uk-UA" sz="8800" b="1" dirty="0" smtClean="0"/>
              <a:t> за </a:t>
            </a:r>
            <a:br>
              <a:rPr lang="uk-UA" sz="8800" b="1" dirty="0" smtClean="0"/>
            </a:br>
            <a:r>
              <a:rPr lang="uk-UA" sz="8800" b="1" dirty="0" smtClean="0"/>
              <a:t>увагу!</a:t>
            </a:r>
            <a:endParaRPr lang="ru-RU" sz="8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_viber_2024-02-18_20-23-42-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88641"/>
            <a:ext cx="6696744" cy="2813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зображення_viber_2024-02-18_20-23-41-7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907704" y="3852001"/>
            <a:ext cx="6876256" cy="2823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Двойная стрелка вверх/вниз 5"/>
          <p:cNvSpPr/>
          <p:nvPr/>
        </p:nvSpPr>
        <p:spPr>
          <a:xfrm>
            <a:off x="4427984" y="3068960"/>
            <a:ext cx="504056" cy="720080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_viber_2024-02-18_20-23-41-5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35426" y="668830"/>
            <a:ext cx="6483578" cy="5523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732240" y="1988840"/>
            <a:ext cx="21704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Підвищення</a:t>
            </a:r>
          </a:p>
          <a:p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кваліфікації</a:t>
            </a:r>
          </a:p>
          <a:p>
            <a:endParaRPr lang="uk-UA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0"/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uk-UA" sz="2400" b="1" dirty="0" smtClean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Всього –  </a:t>
            </a:r>
          </a:p>
          <a:p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185 год.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_viber_2024-02-18_20-23-40-9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12976"/>
            <a:ext cx="4572000" cy="25717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зображення_viber_2024-02-18_20-23-41-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88640"/>
            <a:ext cx="4572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зображення_viber_2024-02-18_20-23-41-1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717032"/>
            <a:ext cx="4427984" cy="24907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331640" y="332656"/>
            <a:ext cx="33960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Тренінг </a:t>
            </a:r>
          </a:p>
          <a:p>
            <a:endParaRPr lang="uk-UA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“Протидії</a:t>
            </a:r>
            <a:r>
              <a:rPr lang="uk-UA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поширення</a:t>
            </a:r>
          </a:p>
          <a:p>
            <a:endParaRPr lang="uk-UA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булінгу</a:t>
            </a:r>
            <a:r>
              <a:rPr lang="uk-UA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серед учасників</a:t>
            </a:r>
          </a:p>
          <a:p>
            <a:r>
              <a:rPr lang="uk-UA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uk-UA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освітнього </a:t>
            </a:r>
            <a:r>
              <a:rPr lang="uk-UA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процесу”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_viber_2024-02-18_20-23-40-6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3672408" cy="40549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 descr="зображення_viber_2024-02-18_20-23-40-3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780928"/>
            <a:ext cx="4560264" cy="37878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Горизонтальный свиток 7"/>
          <p:cNvSpPr/>
          <p:nvPr/>
        </p:nvSpPr>
        <p:spPr>
          <a:xfrm>
            <a:off x="4067944" y="404664"/>
            <a:ext cx="4320480" cy="2232248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Обмін досвіду з педагогами</a:t>
            </a:r>
          </a:p>
          <a:p>
            <a:pPr algn="ctr"/>
            <a:r>
              <a:rPr lang="uk-U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ХЗДО №21 </a:t>
            </a:r>
            <a:r>
              <a:rPr lang="uk-UA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“Ластівка”</a:t>
            </a:r>
            <a:endParaRPr lang="uk-UA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539552" y="4437112"/>
            <a:ext cx="3456384" cy="23042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“Організація</a:t>
            </a:r>
            <a:r>
              <a:rPr lang="uk-U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роботи закладу з дітьми ООП”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со стрелкой вниз 3"/>
          <p:cNvSpPr/>
          <p:nvPr/>
        </p:nvSpPr>
        <p:spPr>
          <a:xfrm>
            <a:off x="1907704" y="188640"/>
            <a:ext cx="5400600" cy="1584176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Святкуємо з дошкільниками </a:t>
            </a:r>
          </a:p>
          <a:p>
            <a:pPr algn="ctr"/>
            <a:r>
              <a:rPr lang="uk-U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Великдень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зображення_viber_2024-02-18_20-23-39-8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2862318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зображення_viber_2024-02-18_20-23-40-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1278" y="1700808"/>
            <a:ext cx="269355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зображення_viber_2024-02-18_20-23-39-6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1916832"/>
            <a:ext cx="2360860" cy="4197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_viber_2024-02-18_20-23-38-9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916832"/>
            <a:ext cx="3203848" cy="23968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Лента лицом вниз 3"/>
          <p:cNvSpPr/>
          <p:nvPr/>
        </p:nvSpPr>
        <p:spPr>
          <a:xfrm>
            <a:off x="1691680" y="332656"/>
            <a:ext cx="6120680" cy="1656184"/>
          </a:xfrm>
          <a:prstGeom prst="ribb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Готуємося до школи.</a:t>
            </a:r>
          </a:p>
          <a:p>
            <a:pPr algn="ctr"/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Сенсорно – пізнавальний розвиток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зображення_viber_2024-02-18_20-23-39-1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48680"/>
            <a:ext cx="1918869" cy="25649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зображення_viber_2024-02-18_20-23-39-4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484784"/>
            <a:ext cx="3059832" cy="2289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зображення_viber_2024-02-18_20-23-38-6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3789040"/>
            <a:ext cx="3563888" cy="2666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зображення_viber_2024-02-18_20-23-38-4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717032"/>
            <a:ext cx="3707904" cy="27739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ента лицом вниз 3"/>
          <p:cNvSpPr/>
          <p:nvPr/>
        </p:nvSpPr>
        <p:spPr>
          <a:xfrm>
            <a:off x="1763688" y="260648"/>
            <a:ext cx="5976664" cy="2232248"/>
          </a:xfrm>
          <a:prstGeom prst="ribb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в освітньому </a:t>
            </a:r>
            <a:r>
              <a:rPr lang="uk-UA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проєкті</a:t>
            </a:r>
            <a:endParaRPr lang="uk-UA" sz="24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4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“Свій</a:t>
            </a:r>
            <a:r>
              <a:rPr lang="uk-U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свого зі своїм по </a:t>
            </a:r>
            <a:r>
              <a:rPr lang="uk-UA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своє”</a:t>
            </a: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зображення_viber_2024-02-18_20-23-38-1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482060"/>
            <a:ext cx="6624736" cy="420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267</TotalTime>
  <Words>189</Words>
  <Application>Microsoft Office PowerPoint</Application>
  <PresentationFormat>Экран (4:3)</PresentationFormat>
  <Paragraphs>63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Солнцестояние</vt:lpstr>
      <vt:lpstr>  Хітрич  Ольга Миколаївна  вихователь        Хмельницького закладу дошкільної освіти №26 “Кульбабка”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Дякую  за  увагу!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 Милосный</dc:creator>
  <cp:lastModifiedBy>Пользователь Windows</cp:lastModifiedBy>
  <cp:revision>22</cp:revision>
  <dcterms:created xsi:type="dcterms:W3CDTF">2024-02-18T18:20:13Z</dcterms:created>
  <dcterms:modified xsi:type="dcterms:W3CDTF">2024-02-19T15:38:56Z</dcterms:modified>
</cp:coreProperties>
</file>